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0" r:id="rId1"/>
    <p:sldMasterId id="2147483732" r:id="rId2"/>
    <p:sldMasterId id="2147483733" r:id="rId3"/>
    <p:sldMasterId id="2147483734" r:id="rId4"/>
    <p:sldMasterId id="2147483735" r:id="rId5"/>
  </p:sldMasterIdLst>
  <p:sldIdLst>
    <p:sldId id="256" r:id="rId6"/>
    <p:sldId id="257" r:id="rId7"/>
    <p:sldId id="275" r:id="rId8"/>
    <p:sldId id="290" r:id="rId9"/>
    <p:sldId id="276" r:id="rId10"/>
    <p:sldId id="279" r:id="rId11"/>
    <p:sldId id="280" r:id="rId12"/>
    <p:sldId id="281" r:id="rId13"/>
    <p:sldId id="291" r:id="rId14"/>
    <p:sldId id="282" r:id="rId15"/>
    <p:sldId id="283" r:id="rId16"/>
    <p:sldId id="284" r:id="rId17"/>
    <p:sldId id="285" r:id="rId18"/>
    <p:sldId id="286" r:id="rId19"/>
    <p:sldId id="263" r:id="rId20"/>
    <p:sldId id="287" r:id="rId21"/>
    <p:sldId id="262" r:id="rId22"/>
    <p:sldId id="288" r:id="rId23"/>
    <p:sldId id="267" r:id="rId24"/>
    <p:sldId id="289" r:id="rId25"/>
  </p:sldIdLst>
  <p:sldSz cx="9144000" cy="6858000" type="screen4x3"/>
  <p:notesSz cx="6858000" cy="9144000"/>
  <p:defaultTextStyle>
    <a:defPPr>
      <a:defRPr lang="sr-Latn-CS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82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1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BD0187-D220-4ED7-B113-6A8830DA10FC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EA8C88-DB0D-4DE9-B188-2E391D2813DC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FF8889D-C9A7-4EEE-864C-F99B079B78A7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DC4286-D6D1-47E4-A820-E268D6D31257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2100" y="530225"/>
            <a:ext cx="2044700" cy="55070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238" y="530225"/>
            <a:ext cx="5986462" cy="55070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E86C65-AFAA-4565-B596-3699BD4D28E2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3ECCF6-1F40-4E7E-BC47-D7FBCB9713F2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D1613B-6131-47AA-AC6B-B4CFA205D4A2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978C1E-69EF-43D6-94AC-AB5C7575B508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2DABA8-F173-4265-B232-6DAA7ACC150D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ABB56D-303F-4AA5-B792-D301821DBF6B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CD3453A-AB02-418B-AB0C-3A57B3DEFB59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875734-8725-4234-8B25-14CECE5AFF77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530225"/>
            <a:ext cx="4014787" cy="4187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0425" y="530225"/>
            <a:ext cx="4016375" cy="4187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4D585D1-FA3F-43F3-A32F-167210413066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8D2CB0-6E24-46A0-87A4-0090A66C56F8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6B898AB-4AB5-4CCB-8227-5EAC377C6AC1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150FD2-3AEA-49A3-A145-9ED5A392AF8E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4E88DD-5213-4D22-8152-B0D25603E4F3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8745E5-5273-44DB-9333-1704A6482270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E3042E9-D8D0-47E7-B580-4D8EC96223B5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24A07D-0B9A-44CB-B3C6-EDF99D31AA1A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60DE57B-9AAD-40EF-AE9A-927D7C704D69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C82EE9-0D9D-4E01-9D23-AC8F2FCC660E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891893E-A33B-4355-98DF-656BEA2DAE10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87E12E-7F1B-4E6F-BBCA-6E90B739D1B5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989FE56-04DA-4FE4-8196-5F2AB8A5B97B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BC3802-5B62-42F7-B5E8-D1BB0BA49384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8FAC73-E2A2-4FED-8401-31E907EA7326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850BA3-09E5-4DA5-8E29-9AFE4E3A97B5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2100" y="530225"/>
            <a:ext cx="2044700" cy="55070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238" y="530225"/>
            <a:ext cx="5986462" cy="55070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B3A6B3C-C6B6-4E92-8793-B1E75023B397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37F879-E8B1-4B83-BDB6-4BFF51D620C5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ABB6DA-45CB-4E4B-90B5-9C59CD56AB40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0FBD71-DE5D-4A56-A5FE-1A072B461CA2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7E0FDE-EC64-41CF-95AC-788B41A6CBB8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487D70-3AFF-4263-8556-E7DDE5FA4AFA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BF8BF78-EBBC-4467-8E42-A838E761D1E7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0B6ADA-3ACF-4E3A-8480-A74680BD82C5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530225"/>
            <a:ext cx="4014787" cy="4187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0425" y="530225"/>
            <a:ext cx="4016375" cy="4187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873F888-A41C-4C91-978B-54576EB80FC4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6A8125-4935-4BC7-B2EE-43F9917FC6AD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DC987A2-0EDA-4777-851D-64529DB51BE4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F100E7-75E5-4EF7-A1D8-1A7616E0B331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CC2DBE3-171E-444C-9ACB-ABB792428C40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D8DE4F-00A4-48DB-BB53-CE1869D10EDF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BECDC7-6FA8-4D8C-A597-AD22272ED867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D367DF-180A-4DDD-8DCC-8D83613A4484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521622-2926-4545-BD24-750ABD1A437D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1ABFDD-2F31-4CFD-9F14-0230DB36F490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1C5564-267E-4BD9-B4C5-FFF1C4916486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340471-08FF-4FE6-A8C6-1D36A512217D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24868BB-7585-449A-8D67-AE9190245A19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A885E3-4BA4-405A-A274-ABE361B435E8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C466ED1-5691-49AE-B11E-C5CF9C776327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68CFAB-9D22-467E-A694-6B91B68BCDEF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2100" y="530225"/>
            <a:ext cx="2044700" cy="55070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238" y="530225"/>
            <a:ext cx="5986462" cy="55070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8846DB1-1201-41A6-B8B3-413D1C144B4D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FBC217-C7A0-4256-8492-A091099665AA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4E784B8-3E6E-4D8F-8403-0416C34A3ACC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84DD1A-CD28-4C74-88CF-892D498F2E57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55FAB52-6BC1-4D01-B453-946E0A3E8CA3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916A64-EF2D-4F60-AC12-8555071E477E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74B7A2B-7322-4C02-8446-2EC75651E2DF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9006A4-0416-4FB0-94BD-D93C1989393B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530225"/>
            <a:ext cx="4014787" cy="4187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0425" y="530225"/>
            <a:ext cx="4016375" cy="4187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26EF02-B315-4917-BCB4-4513C6FBD135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46847E-8234-4DFF-81FB-1AE417DD9DC4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8DF0CD9-E16D-48AB-AAB4-409A1BBCE8CB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E161C0-03F7-495E-8243-3308118E5EA0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A57C2B-2C6E-4CF1-A5D8-29C865F1A0AD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84F943-7CC2-44B9-9829-123FED6C51F4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530225"/>
            <a:ext cx="4014787" cy="4187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0425" y="530225"/>
            <a:ext cx="4016375" cy="4187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BBAA9D-5B36-4112-BD3A-9EEBA8CAB214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B830EA-6107-485B-92BA-B128243B9ACF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4967C3F-1A3B-4F18-9DD3-3815924DFA09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D5EC85-AF87-4173-A2DA-F09A64B7AFF9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EC5579A-29DC-4C12-8200-F891529EC292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4EA737-6FC0-43C5-A0EA-7A1A416B3EBF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15F282D-2117-4805-A36E-B2F7459AC145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48D053-DC03-4668-BB1E-0A45EFAB64FF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AA81455-8B96-4BF4-851C-98532CC27D5C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892541-2F13-4FF4-B1BF-AE0E4DF2314F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2100" y="530225"/>
            <a:ext cx="2044700" cy="55070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238" y="530225"/>
            <a:ext cx="5986462" cy="55070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418CB6B-7748-4545-B99A-76D1B0577393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BCB278-0064-4A41-8F1C-95450370D63E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844F96C-FF8B-4E89-B731-EA23CF061EE9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FDA33C-9FC8-4A9B-89D6-7B57E12E7779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77388A8-5023-473D-8974-BA31D225D595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7177A3-3780-4C91-98D7-3E3910244F1A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50ECE45-AD26-4D0B-8E6C-B59AC292322E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77DEF2-B1B3-46D5-B17A-1043C4CFEADE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530225"/>
            <a:ext cx="4014787" cy="4187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0425" y="530225"/>
            <a:ext cx="4016375" cy="4187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925043A-99C8-41C3-BB72-2410D98D1FF6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11FE6C-9038-46C9-86E2-D52D83E880D3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E51192-FB26-4765-8175-1705EE16AC8D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8E56B0-FFD1-472A-A874-7C5A57EA367C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DB1026-A6D3-408A-A90F-D60C27608F27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FF1672-F340-4B72-AFF6-60754215C1D2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8BA07EF-946F-4571-9963-031018810F44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6A2B74-87B4-474D-977E-861C94CBC76F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14E444-7DE8-4D14-AA88-11FC4F7A9271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6EE106-6587-488D-A91E-F0FBF86BFFC7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67DBA91-2147-4D06-A752-D97EBA7F4C42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26D22F-7350-4D79-AAD9-CAECC16894DE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5E5A7C-24E7-4B56-8DDD-D42C51565C04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75A562-45B5-4A36-978F-73765B4EDE2C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C54660-BAE5-4E1C-9F47-3C0A8AC7AE2F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D9AC66-F6F3-48B4-A992-A5C74DC75C7D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2100" y="530225"/>
            <a:ext cx="2044700" cy="55070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238" y="530225"/>
            <a:ext cx="5986462" cy="55070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E3F85F-78E3-4588-AA82-A6B459BF332A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64A81-4C7F-40A2-BC6C-0B5887FC1C31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7CDBB4-51C7-434F-99BA-65873AC807B4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F7D5B5-5EA6-4E82-B180-82517F615AC9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6FE1708-5883-48F5-A17F-48039A50E71C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F67F2-C44A-4E4F-9BED-FC0AD4BBDD91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CD0B576-DCDD-4D70-B85D-726ED8C1CBAB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62DB50-DBE8-46C9-8F05-583774A4BC5D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CDE6623-6484-44E5-9FE6-6E65C18CEAEA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E848D2-7290-4334-9B67-C1E2F40BCB43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ounded Rectangle 6"/>
          <p:cNvSpPr>
            <a:spLocks noChangeArrowheads="1"/>
          </p:cNvSpPr>
          <p:nvPr/>
        </p:nvSpPr>
        <p:spPr bwMode="auto">
          <a:xfrm>
            <a:off x="304800" y="328613"/>
            <a:ext cx="8532813" cy="6197600"/>
          </a:xfrm>
          <a:prstGeom prst="roundRect">
            <a:avLst>
              <a:gd name="adj" fmla="val 2079"/>
            </a:avLst>
          </a:prstGeom>
          <a:gradFill rotWithShape="1"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 scaled="1"/>
          </a:gradFill>
          <a:ln w="2000" cap="rnd" cmpd="sng">
            <a:solidFill>
              <a:srgbClr val="A4A3A3"/>
            </a:solidFill>
            <a:round/>
            <a:headEnd/>
            <a:tailEnd/>
          </a:ln>
          <a:effectLst>
            <a:outerShdw dist="508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Verdana" pitchFamily="34" charset="0"/>
            </a:endParaRPr>
          </a:p>
        </p:txBody>
      </p:sp>
      <p:grpSp>
        <p:nvGrpSpPr>
          <p:cNvPr id="1027" name="Rounded Rectangle 8"/>
          <p:cNvGrpSpPr>
            <a:grpSpLocks/>
          </p:cNvGrpSpPr>
          <p:nvPr/>
        </p:nvGrpSpPr>
        <p:grpSpPr bwMode="auto">
          <a:xfrm>
            <a:off x="414338" y="427038"/>
            <a:ext cx="8315325" cy="5497512"/>
            <a:chOff x="0" y="0"/>
            <a:chExt cx="5238" cy="3463"/>
          </a:xfrm>
        </p:grpSpPr>
        <p:pic>
          <p:nvPicPr>
            <p:cNvPr id="1028" name="Rounded Rectangle 8"/>
            <p:cNvPicPr>
              <a:picLocks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0" y="0"/>
              <a:ext cx="5238" cy="3463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1029" name="Text Box 5"/>
            <p:cNvSpPr txBox="1">
              <a:spLocks noChangeArrowheads="1"/>
            </p:cNvSpPr>
            <p:nvPr/>
          </p:nvSpPr>
          <p:spPr bwMode="auto">
            <a:xfrm>
              <a:off x="24" y="26"/>
              <a:ext cx="5190" cy="3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en-US">
                <a:solidFill>
                  <a:srgbClr val="FFFFFF"/>
                </a:solidFill>
                <a:latin typeface="Verdana" pitchFamily="34" charset="0"/>
              </a:endParaRPr>
            </a:p>
          </p:txBody>
        </p:sp>
      </p:grpSp>
      <p:sp>
        <p:nvSpPr>
          <p:cNvPr id="1030" name="Title Placeholder 12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4986338"/>
            <a:ext cx="8183562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title style</a:t>
            </a:r>
          </a:p>
        </p:txBody>
      </p:sp>
      <p:sp>
        <p:nvSpPr>
          <p:cNvPr id="1031" name="Text Placeholder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text styles</a:t>
            </a:r>
          </a:p>
          <a:p>
            <a:pPr lvl="1"/>
            <a:r>
              <a:rPr lang="sr-Latn-CS" smtClean="0"/>
              <a:t>Second level</a:t>
            </a:r>
          </a:p>
          <a:p>
            <a:pPr lvl="2"/>
            <a:r>
              <a:rPr lang="sr-Latn-CS" smtClean="0"/>
              <a:t>Third level</a:t>
            </a:r>
          </a:p>
          <a:p>
            <a:pPr lvl="3"/>
            <a:r>
              <a:rPr lang="sr-Latn-CS" smtClean="0"/>
              <a:t>Fourth level</a:t>
            </a:r>
          </a:p>
          <a:p>
            <a:pPr lvl="4"/>
            <a:r>
              <a:rPr lang="sr-Latn-CS" smtClean="0"/>
              <a:t>Fifth level</a:t>
            </a:r>
          </a:p>
        </p:txBody>
      </p:sp>
      <p:sp>
        <p:nvSpPr>
          <p:cNvPr id="1032" name="Date Placeholder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776663" y="6111875"/>
            <a:ext cx="2286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B9B9D"/>
                </a:solidFill>
                <a:latin typeface="+mn-lt"/>
              </a:defRPr>
            </a:lvl1pPr>
          </a:lstStyle>
          <a:p>
            <a:fld id="{A5D6F1B5-C055-4A71-9F31-7C387F4A762C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1033" name="Footer Placeholder 1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62663" y="6111875"/>
            <a:ext cx="2286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9B9B9D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4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48663" y="6111875"/>
            <a:ext cx="457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B9B9D"/>
                </a:solidFill>
                <a:latin typeface="+mn-lt"/>
              </a:defRPr>
            </a:lvl1pPr>
          </a:lstStyle>
          <a:p>
            <a:fld id="{2E0E64D6-E34C-488E-96DE-9C56D7002346}" type="slidenum">
              <a:rPr lang="sr-Latn-CS"/>
              <a:pPr/>
              <a:t>‹#›</a:t>
            </a:fld>
            <a:endParaRPr lang="sr-Latn-C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9pPr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Wingdings 2" pitchFamily="18" charset="2"/>
        <a:buChar char="◦"/>
        <a:defRPr sz="2400">
          <a:solidFill>
            <a:schemeClr val="tx1"/>
          </a:solidFill>
          <a:latin typeface="+mn-lt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43E7FF"/>
        </a:buClr>
        <a:buSzPct val="100000"/>
        <a:buFont typeface="Wingdings 2" pitchFamily="18" charset="2"/>
        <a:buChar char=""/>
        <a:defRPr sz="2200">
          <a:solidFill>
            <a:schemeClr val="tx1"/>
          </a:solidFill>
          <a:latin typeface="+mn-lt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43E7FF"/>
        </a:buClr>
        <a:buSzPct val="112000"/>
        <a:buFont typeface="Wingdings 2" pitchFamily="18" charset="2"/>
        <a:buChar char="◦"/>
        <a:defRPr sz="1900">
          <a:solidFill>
            <a:schemeClr val="tx1"/>
          </a:solidFill>
          <a:latin typeface="+mn-lt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5pPr>
      <a:lvl6pPr marL="17367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6pPr>
      <a:lvl7pPr marL="21939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7pPr>
      <a:lvl8pPr marL="26511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8pPr>
      <a:lvl9pPr marL="31083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ounded Rectangle 9"/>
          <p:cNvSpPr>
            <a:spLocks noChangeArrowheads="1"/>
          </p:cNvSpPr>
          <p:nvPr/>
        </p:nvSpPr>
        <p:spPr bwMode="auto">
          <a:xfrm>
            <a:off x="304800" y="328613"/>
            <a:ext cx="8532813" cy="6197600"/>
          </a:xfrm>
          <a:prstGeom prst="roundRect">
            <a:avLst>
              <a:gd name="adj" fmla="val 2079"/>
            </a:avLst>
          </a:prstGeom>
          <a:gradFill rotWithShape="1"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 scaled="1"/>
          </a:gradFill>
          <a:ln w="2000" cap="rnd" cmpd="sng">
            <a:solidFill>
              <a:srgbClr val="A4A3A3"/>
            </a:solidFill>
            <a:round/>
            <a:headEnd/>
            <a:tailEnd/>
          </a:ln>
          <a:effectLst>
            <a:outerShdw dist="508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Verdana" pitchFamily="34" charset="0"/>
            </a:endParaRPr>
          </a:p>
        </p:txBody>
      </p:sp>
      <p:grpSp>
        <p:nvGrpSpPr>
          <p:cNvPr id="2051" name="Rounded Rectangle 10"/>
          <p:cNvGrpSpPr>
            <a:grpSpLocks/>
          </p:cNvGrpSpPr>
          <p:nvPr/>
        </p:nvGrpSpPr>
        <p:grpSpPr bwMode="auto">
          <a:xfrm>
            <a:off x="414338" y="427038"/>
            <a:ext cx="8315325" cy="3121025"/>
            <a:chOff x="0" y="0"/>
            <a:chExt cx="5238" cy="1966"/>
          </a:xfrm>
        </p:grpSpPr>
        <p:pic>
          <p:nvPicPr>
            <p:cNvPr id="2052" name="Rounded Rectangle 10"/>
            <p:cNvPicPr>
              <a:picLocks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0" y="0"/>
              <a:ext cx="5238" cy="1966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2053" name="Text Box 5"/>
            <p:cNvSpPr txBox="1">
              <a:spLocks noChangeArrowheads="1"/>
            </p:cNvSpPr>
            <p:nvPr/>
          </p:nvSpPr>
          <p:spPr bwMode="auto">
            <a:xfrm>
              <a:off x="29" y="31"/>
              <a:ext cx="5180" cy="19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en-US">
                <a:solidFill>
                  <a:srgbClr val="FFFFFF"/>
                </a:solidFill>
                <a:latin typeface="Verdana" pitchFamily="34" charset="0"/>
              </a:endParaRPr>
            </a:p>
          </p:txBody>
        </p:sp>
      </p:grpSp>
      <p:sp>
        <p:nvSpPr>
          <p:cNvPr id="2054" name="Title Placeholder 12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4986338"/>
            <a:ext cx="8183562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title style</a:t>
            </a:r>
          </a:p>
        </p:txBody>
      </p:sp>
      <p:sp>
        <p:nvSpPr>
          <p:cNvPr id="2055" name="Text Placeholder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text styles</a:t>
            </a:r>
          </a:p>
          <a:p>
            <a:pPr lvl="1"/>
            <a:r>
              <a:rPr lang="sr-Latn-CS" smtClean="0"/>
              <a:t>Second level</a:t>
            </a:r>
          </a:p>
          <a:p>
            <a:pPr lvl="2"/>
            <a:r>
              <a:rPr lang="sr-Latn-CS" smtClean="0"/>
              <a:t>Third level</a:t>
            </a:r>
          </a:p>
          <a:p>
            <a:pPr lvl="3"/>
            <a:r>
              <a:rPr lang="sr-Latn-CS" smtClean="0"/>
              <a:t>Fourth level</a:t>
            </a:r>
          </a:p>
          <a:p>
            <a:pPr lvl="4"/>
            <a:r>
              <a:rPr lang="sr-Latn-CS" smtClean="0"/>
              <a:t>Fifth level</a:t>
            </a:r>
          </a:p>
        </p:txBody>
      </p:sp>
      <p:sp>
        <p:nvSpPr>
          <p:cNvPr id="2056" name="Date Placeholder 1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776663" y="6111875"/>
            <a:ext cx="2286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B9B9D"/>
                </a:solidFill>
                <a:latin typeface="+mn-lt"/>
              </a:defRPr>
            </a:lvl1pPr>
          </a:lstStyle>
          <a:p>
            <a:fld id="{72C2CEE3-79D3-4E60-8B12-BAA5D339509E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2057" name="Footer Placeholder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62663" y="6111875"/>
            <a:ext cx="2286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9B9B9D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2058" name="Slide Number Placeholder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48663" y="6111875"/>
            <a:ext cx="457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B9B9D"/>
                </a:solidFill>
                <a:latin typeface="+mn-lt"/>
              </a:defRPr>
            </a:lvl1pPr>
          </a:lstStyle>
          <a:p>
            <a:fld id="{CD346D22-B325-4D1E-BD9C-42FCBD7D3F61}" type="slidenum">
              <a:rPr lang="sr-Latn-CS"/>
              <a:pPr/>
              <a:t>‹#›</a:t>
            </a:fld>
            <a:endParaRPr lang="sr-Latn-C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9pPr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Wingdings 2" pitchFamily="18" charset="2"/>
        <a:buChar char="◦"/>
        <a:defRPr sz="2400">
          <a:solidFill>
            <a:schemeClr val="tx1"/>
          </a:solidFill>
          <a:latin typeface="+mn-lt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43E7FF"/>
        </a:buClr>
        <a:buSzPct val="100000"/>
        <a:buFont typeface="Wingdings 2" pitchFamily="18" charset="2"/>
        <a:buChar char=""/>
        <a:defRPr sz="2200">
          <a:solidFill>
            <a:schemeClr val="tx1"/>
          </a:solidFill>
          <a:latin typeface="+mn-lt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43E7FF"/>
        </a:buClr>
        <a:buSzPct val="112000"/>
        <a:buFont typeface="Wingdings 2" pitchFamily="18" charset="2"/>
        <a:buChar char="◦"/>
        <a:defRPr sz="1900">
          <a:solidFill>
            <a:schemeClr val="tx1"/>
          </a:solidFill>
          <a:latin typeface="+mn-lt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5pPr>
      <a:lvl6pPr marL="17367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6pPr>
      <a:lvl7pPr marL="21939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7pPr>
      <a:lvl8pPr marL="26511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8pPr>
      <a:lvl9pPr marL="31083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ounded Rectangle 9"/>
          <p:cNvSpPr>
            <a:spLocks noChangeArrowheads="1"/>
          </p:cNvSpPr>
          <p:nvPr/>
        </p:nvSpPr>
        <p:spPr bwMode="auto">
          <a:xfrm>
            <a:off x="304800" y="328613"/>
            <a:ext cx="8532813" cy="6197600"/>
          </a:xfrm>
          <a:prstGeom prst="roundRect">
            <a:avLst>
              <a:gd name="adj" fmla="val 2079"/>
            </a:avLst>
          </a:prstGeom>
          <a:gradFill rotWithShape="1"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 scaled="1"/>
          </a:gradFill>
          <a:ln w="2000" cap="rnd" cmpd="sng">
            <a:solidFill>
              <a:srgbClr val="A4A3A3"/>
            </a:solidFill>
            <a:round/>
            <a:headEnd/>
            <a:tailEnd/>
          </a:ln>
          <a:effectLst>
            <a:outerShdw dist="508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Verdana" pitchFamily="34" charset="0"/>
            </a:endParaRPr>
          </a:p>
        </p:txBody>
      </p:sp>
      <p:grpSp>
        <p:nvGrpSpPr>
          <p:cNvPr id="3075" name="Rounded Rectangle 10"/>
          <p:cNvGrpSpPr>
            <a:grpSpLocks/>
          </p:cNvGrpSpPr>
          <p:nvPr/>
        </p:nvGrpSpPr>
        <p:grpSpPr bwMode="auto">
          <a:xfrm>
            <a:off x="414338" y="427038"/>
            <a:ext cx="8315325" cy="4352925"/>
            <a:chOff x="0" y="0"/>
            <a:chExt cx="5238" cy="2742"/>
          </a:xfrm>
        </p:grpSpPr>
        <p:pic>
          <p:nvPicPr>
            <p:cNvPr id="3076" name="Rounded Rectangle 10"/>
            <p:cNvPicPr>
              <a:picLocks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0" y="0"/>
              <a:ext cx="5238" cy="2742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3077" name="Text Box 5"/>
            <p:cNvSpPr txBox="1">
              <a:spLocks noChangeArrowheads="1"/>
            </p:cNvSpPr>
            <p:nvPr/>
          </p:nvSpPr>
          <p:spPr bwMode="auto">
            <a:xfrm>
              <a:off x="20" y="22"/>
              <a:ext cx="5198" cy="2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en-US">
                <a:solidFill>
                  <a:srgbClr val="FFFFFF"/>
                </a:solidFill>
                <a:latin typeface="Verdana" pitchFamily="34" charset="0"/>
              </a:endParaRPr>
            </a:p>
          </p:txBody>
        </p:sp>
      </p:grpSp>
      <p:sp>
        <p:nvSpPr>
          <p:cNvPr id="3078" name="Title Placeholder 12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4986338"/>
            <a:ext cx="8183562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title style</a:t>
            </a:r>
          </a:p>
        </p:txBody>
      </p:sp>
      <p:sp>
        <p:nvSpPr>
          <p:cNvPr id="3079" name="Text Placeholder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text styles</a:t>
            </a:r>
          </a:p>
          <a:p>
            <a:pPr lvl="1"/>
            <a:r>
              <a:rPr lang="sr-Latn-CS" smtClean="0"/>
              <a:t>Second level</a:t>
            </a:r>
          </a:p>
          <a:p>
            <a:pPr lvl="2"/>
            <a:r>
              <a:rPr lang="sr-Latn-CS" smtClean="0"/>
              <a:t>Third level</a:t>
            </a:r>
          </a:p>
          <a:p>
            <a:pPr lvl="3"/>
            <a:r>
              <a:rPr lang="sr-Latn-CS" smtClean="0"/>
              <a:t>Fourth level</a:t>
            </a:r>
          </a:p>
          <a:p>
            <a:pPr lvl="4"/>
            <a:r>
              <a:rPr lang="sr-Latn-CS" smtClean="0"/>
              <a:t>Fifth level</a:t>
            </a:r>
          </a:p>
        </p:txBody>
      </p:sp>
      <p:sp>
        <p:nvSpPr>
          <p:cNvPr id="3080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776663" y="6111875"/>
            <a:ext cx="2286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B9B9D"/>
                </a:solidFill>
                <a:latin typeface="+mn-lt"/>
              </a:defRPr>
            </a:lvl1pPr>
          </a:lstStyle>
          <a:p>
            <a:fld id="{25DEA6B4-4457-401F-8BAF-FA72462CFBD1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3081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62663" y="6111875"/>
            <a:ext cx="2286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9B9B9D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3082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48663" y="6111875"/>
            <a:ext cx="457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B9B9D"/>
                </a:solidFill>
                <a:latin typeface="+mn-lt"/>
              </a:defRPr>
            </a:lvl1pPr>
          </a:lstStyle>
          <a:p>
            <a:fld id="{FEB09E7B-4238-4DBC-8482-9D1D0071589A}" type="slidenum">
              <a:rPr lang="sr-Latn-CS"/>
              <a:pPr/>
              <a:t>‹#›</a:t>
            </a:fld>
            <a:endParaRPr lang="sr-Latn-C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9pPr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Wingdings 2" pitchFamily="18" charset="2"/>
        <a:buChar char="◦"/>
        <a:defRPr sz="2400">
          <a:solidFill>
            <a:schemeClr val="tx1"/>
          </a:solidFill>
          <a:latin typeface="+mn-lt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43E7FF"/>
        </a:buClr>
        <a:buSzPct val="100000"/>
        <a:buFont typeface="Wingdings 2" pitchFamily="18" charset="2"/>
        <a:buChar char=""/>
        <a:defRPr sz="2200">
          <a:solidFill>
            <a:schemeClr val="tx1"/>
          </a:solidFill>
          <a:latin typeface="+mn-lt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43E7FF"/>
        </a:buClr>
        <a:buSzPct val="112000"/>
        <a:buFont typeface="Wingdings 2" pitchFamily="18" charset="2"/>
        <a:buChar char="◦"/>
        <a:defRPr sz="1900">
          <a:solidFill>
            <a:schemeClr val="tx1"/>
          </a:solidFill>
          <a:latin typeface="+mn-lt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5pPr>
      <a:lvl6pPr marL="17367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6pPr>
      <a:lvl7pPr marL="21939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7pPr>
      <a:lvl8pPr marL="26511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8pPr>
      <a:lvl9pPr marL="31083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ounded Rectangle 9"/>
          <p:cNvSpPr>
            <a:spLocks noChangeArrowheads="1"/>
          </p:cNvSpPr>
          <p:nvPr/>
        </p:nvSpPr>
        <p:spPr bwMode="auto">
          <a:xfrm>
            <a:off x="304800" y="328613"/>
            <a:ext cx="8532813" cy="6197600"/>
          </a:xfrm>
          <a:prstGeom prst="roundRect">
            <a:avLst>
              <a:gd name="adj" fmla="val 2079"/>
            </a:avLst>
          </a:prstGeom>
          <a:gradFill rotWithShape="1"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 scaled="1"/>
          </a:gradFill>
          <a:ln w="2000" cap="rnd" cmpd="sng">
            <a:solidFill>
              <a:srgbClr val="A4A3A3"/>
            </a:solidFill>
            <a:round/>
            <a:headEnd/>
            <a:tailEnd/>
          </a:ln>
          <a:effectLst>
            <a:outerShdw dist="508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Verdana" pitchFamily="34" charset="0"/>
            </a:endParaRPr>
          </a:p>
        </p:txBody>
      </p:sp>
      <p:sp>
        <p:nvSpPr>
          <p:cNvPr id="4099" name="Title Placeholder 12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4986338"/>
            <a:ext cx="8183562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title style</a:t>
            </a:r>
          </a:p>
        </p:txBody>
      </p:sp>
      <p:sp>
        <p:nvSpPr>
          <p:cNvPr id="4100" name="Text Placeholder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text styles</a:t>
            </a:r>
          </a:p>
          <a:p>
            <a:pPr lvl="1"/>
            <a:r>
              <a:rPr lang="sr-Latn-CS" smtClean="0"/>
              <a:t>Second level</a:t>
            </a:r>
          </a:p>
          <a:p>
            <a:pPr lvl="2"/>
            <a:r>
              <a:rPr lang="sr-Latn-CS" smtClean="0"/>
              <a:t>Third level</a:t>
            </a:r>
          </a:p>
          <a:p>
            <a:pPr lvl="3"/>
            <a:r>
              <a:rPr lang="sr-Latn-CS" smtClean="0"/>
              <a:t>Fourth level</a:t>
            </a:r>
          </a:p>
          <a:p>
            <a:pPr lvl="4"/>
            <a:r>
              <a:rPr lang="sr-Latn-CS" smtClean="0"/>
              <a:t>Fifth level</a:t>
            </a:r>
          </a:p>
        </p:txBody>
      </p:sp>
      <p:sp>
        <p:nvSpPr>
          <p:cNvPr id="4101" name="Date Placeholder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776663" y="6111875"/>
            <a:ext cx="2286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B9B9D"/>
                </a:solidFill>
                <a:latin typeface="+mn-lt"/>
              </a:defRPr>
            </a:lvl1pPr>
          </a:lstStyle>
          <a:p>
            <a:fld id="{C0C868B5-0EDB-4336-8443-B57F772FD9B3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4102" name="Footer Placeholder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62663" y="6111875"/>
            <a:ext cx="2286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9B9B9D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4103" name="Slide Number Placeholder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48663" y="6111875"/>
            <a:ext cx="457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B9B9D"/>
                </a:solidFill>
                <a:latin typeface="+mn-lt"/>
              </a:defRPr>
            </a:lvl1pPr>
          </a:lstStyle>
          <a:p>
            <a:fld id="{8A1C8E69-D63E-4CAA-816E-130EC19E8963}" type="slidenum">
              <a:rPr lang="sr-Latn-CS"/>
              <a:pPr/>
              <a:t>‹#›</a:t>
            </a:fld>
            <a:endParaRPr lang="sr-Latn-C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9pPr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Wingdings 2" pitchFamily="18" charset="2"/>
        <a:buChar char="◦"/>
        <a:defRPr sz="2400">
          <a:solidFill>
            <a:schemeClr val="tx1"/>
          </a:solidFill>
          <a:latin typeface="+mn-lt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43E7FF"/>
        </a:buClr>
        <a:buSzPct val="100000"/>
        <a:buFont typeface="Wingdings 2" pitchFamily="18" charset="2"/>
        <a:buChar char=""/>
        <a:defRPr sz="2200">
          <a:solidFill>
            <a:schemeClr val="tx1"/>
          </a:solidFill>
          <a:latin typeface="+mn-lt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43E7FF"/>
        </a:buClr>
        <a:buSzPct val="112000"/>
        <a:buFont typeface="Wingdings 2" pitchFamily="18" charset="2"/>
        <a:buChar char="◦"/>
        <a:defRPr sz="1900">
          <a:solidFill>
            <a:schemeClr val="tx1"/>
          </a:solidFill>
          <a:latin typeface="+mn-lt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5pPr>
      <a:lvl6pPr marL="17367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6pPr>
      <a:lvl7pPr marL="21939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7pPr>
      <a:lvl8pPr marL="26511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8pPr>
      <a:lvl9pPr marL="31083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ounded Rectangle 9"/>
          <p:cNvSpPr>
            <a:spLocks noChangeArrowheads="1"/>
          </p:cNvSpPr>
          <p:nvPr/>
        </p:nvSpPr>
        <p:spPr bwMode="auto">
          <a:xfrm>
            <a:off x="304800" y="328613"/>
            <a:ext cx="8532813" cy="6197600"/>
          </a:xfrm>
          <a:prstGeom prst="roundRect">
            <a:avLst>
              <a:gd name="adj" fmla="val 2079"/>
            </a:avLst>
          </a:prstGeom>
          <a:gradFill rotWithShape="1"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 scaled="1"/>
          </a:gradFill>
          <a:ln w="2000" cap="rnd" cmpd="sng">
            <a:solidFill>
              <a:srgbClr val="A4A3A3"/>
            </a:solidFill>
            <a:round/>
            <a:headEnd/>
            <a:tailEnd/>
          </a:ln>
          <a:effectLst>
            <a:outerShdw dist="508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Verdana" pitchFamily="34" charset="0"/>
            </a:endParaRPr>
          </a:p>
        </p:txBody>
      </p:sp>
      <p:sp>
        <p:nvSpPr>
          <p:cNvPr id="5123" name="Round Single Corner Rectangle 10"/>
          <p:cNvSpPr>
            <a:spLocks noChangeArrowheads="1"/>
          </p:cNvSpPr>
          <p:nvPr/>
        </p:nvSpPr>
        <p:spPr bwMode="auto">
          <a:xfrm>
            <a:off x="6400800" y="433388"/>
            <a:ext cx="2324100" cy="4343400"/>
          </a:xfrm>
          <a:custGeom>
            <a:avLst/>
            <a:gdLst>
              <a:gd name="T0" fmla="*/ 1162050 w 2324100"/>
              <a:gd name="T1" fmla="*/ 0 h 4343400"/>
              <a:gd name="T2" fmla="*/ 0 w 2324100"/>
              <a:gd name="T3" fmla="*/ 2171700 h 4343400"/>
              <a:gd name="T4" fmla="*/ 1162050 w 2324100"/>
              <a:gd name="T5" fmla="*/ 4343400 h 4343400"/>
              <a:gd name="T6" fmla="*/ 2324100 w 2324100"/>
              <a:gd name="T7" fmla="*/ 2171700 h 43434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324100"/>
              <a:gd name="T13" fmla="*/ 0 h 4343400"/>
              <a:gd name="T14" fmla="*/ 2305394 w 2324100"/>
              <a:gd name="T15" fmla="*/ 4343400 h 43434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24100" h="4343400">
                <a:moveTo>
                  <a:pt x="0" y="0"/>
                </a:moveTo>
                <a:lnTo>
                  <a:pt x="2260234" y="0"/>
                </a:lnTo>
                <a:lnTo>
                  <a:pt x="2260233" y="0"/>
                </a:lnTo>
                <a:cubicBezTo>
                  <a:pt x="2295506" y="0"/>
                  <a:pt x="2324100" y="28593"/>
                  <a:pt x="2324100" y="63866"/>
                </a:cubicBezTo>
                <a:lnTo>
                  <a:pt x="2324100" y="4343400"/>
                </a:lnTo>
                <a:lnTo>
                  <a:pt x="0" y="4343400"/>
                </a:lnTo>
                <a:close/>
              </a:path>
            </a:pathLst>
          </a:custGeom>
          <a:solidFill>
            <a:srgbClr val="1C1C1C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Verdana" pitchFamily="34" charset="0"/>
            </a:endParaRPr>
          </a:p>
        </p:txBody>
      </p:sp>
      <p:sp>
        <p:nvSpPr>
          <p:cNvPr id="5124" name="Title Placeholder 12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4986338"/>
            <a:ext cx="8183562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title style</a:t>
            </a:r>
          </a:p>
        </p:txBody>
      </p:sp>
      <p:sp>
        <p:nvSpPr>
          <p:cNvPr id="5125" name="Text Placeholder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text styles</a:t>
            </a:r>
          </a:p>
          <a:p>
            <a:pPr lvl="1"/>
            <a:r>
              <a:rPr lang="sr-Latn-CS" smtClean="0"/>
              <a:t>Second level</a:t>
            </a:r>
          </a:p>
          <a:p>
            <a:pPr lvl="2"/>
            <a:r>
              <a:rPr lang="sr-Latn-CS" smtClean="0"/>
              <a:t>Third level</a:t>
            </a:r>
          </a:p>
          <a:p>
            <a:pPr lvl="3"/>
            <a:r>
              <a:rPr lang="sr-Latn-CS" smtClean="0"/>
              <a:t>Fourth level</a:t>
            </a:r>
          </a:p>
          <a:p>
            <a:pPr lvl="4"/>
            <a:r>
              <a:rPr lang="sr-Latn-CS" smtClean="0"/>
              <a:t>Fifth level</a:t>
            </a:r>
          </a:p>
        </p:txBody>
      </p:sp>
      <p:sp>
        <p:nvSpPr>
          <p:cNvPr id="5126" name="Date Placeholder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776663" y="6111875"/>
            <a:ext cx="2286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B9B9D"/>
                </a:solidFill>
                <a:latin typeface="+mn-lt"/>
              </a:defRPr>
            </a:lvl1pPr>
          </a:lstStyle>
          <a:p>
            <a:fld id="{7C6D7F2E-DA83-4FF0-A227-61D519699329}" type="datetimeFigureOut">
              <a:rPr lang="sr-Latn-CS"/>
              <a:pPr/>
              <a:t>30.9.2020.</a:t>
            </a:fld>
            <a:endParaRPr lang="sr-Latn-CS"/>
          </a:p>
        </p:txBody>
      </p:sp>
      <p:sp>
        <p:nvSpPr>
          <p:cNvPr id="5127" name="Footer Placeholder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62663" y="6111875"/>
            <a:ext cx="2286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9B9B9D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5128" name="Slide Number Placeholder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48663" y="6111875"/>
            <a:ext cx="457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B9B9D"/>
                </a:solidFill>
                <a:latin typeface="+mn-lt"/>
              </a:defRPr>
            </a:lvl1pPr>
          </a:lstStyle>
          <a:p>
            <a:fld id="{BDDFB979-2271-40C8-B587-5E4908A222D9}" type="slidenum">
              <a:rPr lang="sr-Latn-CS"/>
              <a:pPr/>
              <a:t>‹#›</a:t>
            </a:fld>
            <a:endParaRPr lang="sr-Latn-C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C13D"/>
          </a:solidFill>
          <a:latin typeface="Verdana" pitchFamily="34" charset="0"/>
        </a:defRPr>
      </a:lvl9pPr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Wingdings 2" pitchFamily="18" charset="2"/>
        <a:buChar char="◦"/>
        <a:defRPr sz="2400">
          <a:solidFill>
            <a:schemeClr val="tx1"/>
          </a:solidFill>
          <a:latin typeface="+mn-lt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43E7FF"/>
        </a:buClr>
        <a:buSzPct val="100000"/>
        <a:buFont typeface="Wingdings 2" pitchFamily="18" charset="2"/>
        <a:buChar char=""/>
        <a:defRPr sz="2200">
          <a:solidFill>
            <a:schemeClr val="tx1"/>
          </a:solidFill>
          <a:latin typeface="+mn-lt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43E7FF"/>
        </a:buClr>
        <a:buSzPct val="112000"/>
        <a:buFont typeface="Wingdings 2" pitchFamily="18" charset="2"/>
        <a:buChar char="◦"/>
        <a:defRPr sz="1900">
          <a:solidFill>
            <a:schemeClr val="tx1"/>
          </a:solidFill>
          <a:latin typeface="+mn-lt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5pPr>
      <a:lvl6pPr marL="17367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6pPr>
      <a:lvl7pPr marL="21939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7pPr>
      <a:lvl8pPr marL="26511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8pPr>
      <a:lvl9pPr marL="3108325" indent="-182563" algn="l" rtl="0" eaLnBrk="0" fontAlgn="base" hangingPunct="0">
        <a:spcBef>
          <a:spcPts val="250"/>
        </a:spcBef>
        <a:spcAft>
          <a:spcPct val="0"/>
        </a:spcAft>
        <a:buClr>
          <a:srgbClr val="FF415E"/>
        </a:buClr>
        <a:buSzPct val="100000"/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ctrTitle" idx="4294967295"/>
          </p:nvPr>
        </p:nvSpPr>
        <p:spPr>
          <a:xfrm>
            <a:off x="722313" y="1820863"/>
            <a:ext cx="7772400" cy="1828800"/>
          </a:xfrm>
        </p:spPr>
        <p:txBody>
          <a:bodyPr lIns="45720" rIns="45720"/>
          <a:lstStyle/>
          <a:p>
            <a:pPr algn="ctr" eaLnBrk="1" hangingPunct="1"/>
            <a:r>
              <a:rPr lang="sr-Cyrl-CS" altLang="en-US" sz="4500"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ЖДРЕЛО</a:t>
            </a:r>
            <a:r>
              <a:rPr lang="en-US" altLang="en-US" sz="4500"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/>
            </a:r>
            <a:br>
              <a:rPr lang="en-US" altLang="en-US" sz="4500"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</a:br>
            <a:r>
              <a:rPr lang="en-US" altLang="en-US" sz="4500"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(PHARYNX)</a:t>
            </a:r>
          </a:p>
        </p:txBody>
      </p:sp>
      <p:pic>
        <p:nvPicPr>
          <p:cNvPr id="7171" name="Picture 2"/>
          <p:cNvPicPr>
            <a:picLocks noChangeAspect="1" noChangeArrowheads="1"/>
          </p:cNvPicPr>
          <p:nvPr/>
        </p:nvPicPr>
        <p:blipFill>
          <a:blip r:embed="rId2" cstate="print"/>
          <a:srcRect l="7788" t="6480" r="37537" b="39954"/>
          <a:stretch>
            <a:fillRect/>
          </a:stretch>
        </p:blipFill>
        <p:spPr bwMode="auto">
          <a:xfrm>
            <a:off x="2714625" y="3571875"/>
            <a:ext cx="3998913" cy="293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 l="13387" t="10387" r="41933" b="39954"/>
          <a:stretch>
            <a:fillRect/>
          </a:stretch>
        </p:blipFill>
        <p:spPr bwMode="auto">
          <a:xfrm>
            <a:off x="4500563" y="928688"/>
            <a:ext cx="4357687" cy="363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Rectangle 1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73238" y="274638"/>
            <a:ext cx="6376987" cy="6762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6388" name="TextBox 8"/>
          <p:cNvSpPr txBox="1">
            <a:spLocks noChangeArrowheads="1"/>
          </p:cNvSpPr>
          <p:nvPr/>
        </p:nvSpPr>
        <p:spPr bwMode="auto">
          <a:xfrm>
            <a:off x="285750" y="1071563"/>
            <a:ext cx="6448425" cy="612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Cyrl-CS" altLang="en-US">
                <a:latin typeface="Book Antiqua" pitchFamily="18" charset="0"/>
              </a:rPr>
              <a:t>Налази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се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иза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гркљана</a:t>
            </a:r>
            <a:r>
              <a:rPr lang="en-US" altLang="en-US">
                <a:latin typeface="Book Antiqua" pitchFamily="18" charset="0"/>
              </a:rPr>
              <a:t> (larynx)</a:t>
            </a:r>
          </a:p>
          <a:p>
            <a:endParaRPr lang="en-US" altLang="en-US">
              <a:latin typeface="Book Antiqua" pitchFamily="18" charset="0"/>
            </a:endParaRPr>
          </a:p>
          <a:p>
            <a:r>
              <a:rPr lang="sr-Cyrl-CS" altLang="en-US" b="1" u="sng">
                <a:latin typeface="Book Antiqua" pitchFamily="18" charset="0"/>
              </a:rPr>
              <a:t>Границе</a:t>
            </a:r>
            <a:r>
              <a:rPr lang="en-US" altLang="en-US" b="1" u="sng">
                <a:latin typeface="Book Antiqua" pitchFamily="18" charset="0"/>
              </a:rPr>
              <a:t>:</a:t>
            </a:r>
            <a:r>
              <a:rPr lang="en-US" altLang="en-US">
                <a:latin typeface="Book Antiqua" pitchFamily="18" charset="0"/>
              </a:rPr>
              <a:t/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- </a:t>
            </a:r>
            <a:r>
              <a:rPr lang="sr-Cyrl-CS" altLang="en-US" b="1">
                <a:latin typeface="Book Antiqua" pitchFamily="18" charset="0"/>
              </a:rPr>
              <a:t>горе</a:t>
            </a:r>
            <a:r>
              <a:rPr lang="en-US" altLang="en-US" b="1">
                <a:latin typeface="Book Antiqua" pitchFamily="18" charset="0"/>
              </a:rPr>
              <a:t>: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линија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која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пролази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кроз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горњу</a:t>
            </a:r>
            <a:r>
              <a:rPr lang="en-US" altLang="en-US">
                <a:latin typeface="Book Antiqua" pitchFamily="18" charset="0"/>
              </a:rPr>
              <a:t> 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          </a:t>
            </a:r>
            <a:r>
              <a:rPr lang="sr-Cyrl-CS" altLang="en-US">
                <a:latin typeface="Book Antiqua" pitchFamily="18" charset="0"/>
              </a:rPr>
              <a:t>ивицу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подигнутог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епиглотиса</a:t>
            </a:r>
            <a:r>
              <a:rPr lang="en-US" altLang="en-US">
                <a:latin typeface="Book Antiqua" pitchFamily="18" charset="0"/>
              </a:rPr>
              <a:t>    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- </a:t>
            </a:r>
            <a:r>
              <a:rPr lang="sr-Cyrl-CS" altLang="en-US" b="1">
                <a:latin typeface="Book Antiqua" pitchFamily="18" charset="0"/>
              </a:rPr>
              <a:t>доле</a:t>
            </a:r>
            <a:r>
              <a:rPr lang="en-US" altLang="en-US" b="1">
                <a:latin typeface="Book Antiqua" pitchFamily="18" charset="0"/>
              </a:rPr>
              <a:t>: </a:t>
            </a:r>
            <a:br>
              <a:rPr lang="en-US" altLang="en-US" b="1">
                <a:latin typeface="Book Antiqua" pitchFamily="18" charset="0"/>
              </a:rPr>
            </a:br>
            <a:r>
              <a:rPr lang="en-US" altLang="en-US" b="1">
                <a:latin typeface="Book Antiqua" pitchFamily="18" charset="0"/>
              </a:rPr>
              <a:t>      </a:t>
            </a:r>
            <a:r>
              <a:rPr lang="sr-Cyrl-CS" altLang="en-US">
                <a:latin typeface="Book Antiqua" pitchFamily="18" charset="0"/>
              </a:rPr>
              <a:t>улазни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отвор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у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једњак</a:t>
            </a:r>
            <a:r>
              <a:rPr lang="en-US" altLang="en-US" b="1">
                <a:latin typeface="Book Antiqua" pitchFamily="18" charset="0"/>
              </a:rPr>
              <a:t/>
            </a:r>
            <a:br>
              <a:rPr lang="en-US" altLang="en-US" b="1">
                <a:latin typeface="Book Antiqua" pitchFamily="18" charset="0"/>
              </a:rPr>
            </a:br>
            <a:r>
              <a:rPr lang="en-US" altLang="en-US" b="1">
                <a:latin typeface="Book Antiqua" pitchFamily="18" charset="0"/>
              </a:rPr>
              <a:t>      </a:t>
            </a:r>
            <a:r>
              <a:rPr lang="en-US" altLang="en-US">
                <a:latin typeface="Book Antiqua" pitchFamily="18" charset="0"/>
              </a:rPr>
              <a:t/>
            </a:r>
            <a:br>
              <a:rPr lang="en-US" altLang="en-US">
                <a:latin typeface="Book Antiqua" pitchFamily="18" charset="0"/>
              </a:rPr>
            </a:br>
            <a:r>
              <a:rPr lang="sr-Cyrl-CS" altLang="en-US" b="1" u="sng">
                <a:latin typeface="Book Antiqua" pitchFamily="18" charset="0"/>
              </a:rPr>
              <a:t>Зидови</a:t>
            </a:r>
            <a:r>
              <a:rPr lang="en-US" altLang="en-US" b="1" u="sng">
                <a:latin typeface="Book Antiqua" pitchFamily="18" charset="0"/>
              </a:rPr>
              <a:t>:</a:t>
            </a:r>
            <a:r>
              <a:rPr lang="en-US" altLang="en-US">
                <a:latin typeface="Book Antiqua" pitchFamily="18" charset="0"/>
              </a:rPr>
              <a:t/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- </a:t>
            </a:r>
            <a:r>
              <a:rPr lang="sr-Cyrl-CS" altLang="en-US" b="1">
                <a:latin typeface="Book Antiqua" pitchFamily="18" charset="0"/>
              </a:rPr>
              <a:t>предњи</a:t>
            </a:r>
            <a:r>
              <a:rPr lang="en-US" altLang="en-US">
                <a:latin typeface="Book Antiqua" pitchFamily="18" charset="0"/>
              </a:rPr>
              <a:t>– </a:t>
            </a:r>
            <a:r>
              <a:rPr lang="sr-Cyrl-CS" altLang="en-US">
                <a:latin typeface="Book Antiqua" pitchFamily="18" charset="0"/>
              </a:rPr>
              <a:t>одговара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задњој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страни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гркљана</a:t>
            </a:r>
            <a:r>
              <a:rPr lang="en-US" altLang="en-US">
                <a:latin typeface="Book Antiqua" pitchFamily="18" charset="0"/>
              </a:rPr>
              <a:t>: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 sz="1000">
                <a:latin typeface="Book Antiqua" pitchFamily="18" charset="0"/>
              </a:rPr>
              <a:t/>
            </a:r>
            <a:br>
              <a:rPr lang="en-US" altLang="en-US" sz="1000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</a:t>
            </a:r>
            <a:r>
              <a:rPr lang="sr-Cyrl-CS" altLang="en-US" u="sng">
                <a:latin typeface="Book Antiqua" pitchFamily="18" charset="0"/>
              </a:rPr>
              <a:t>горњи</a:t>
            </a:r>
            <a:r>
              <a:rPr lang="en-US" altLang="en-US" u="sng">
                <a:latin typeface="Book Antiqua" pitchFamily="18" charset="0"/>
              </a:rPr>
              <a:t> </a:t>
            </a:r>
            <a:r>
              <a:rPr lang="sr-Cyrl-CS" altLang="en-US" u="sng">
                <a:latin typeface="Book Antiqua" pitchFamily="18" charset="0"/>
              </a:rPr>
              <a:t>део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је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отворен</a:t>
            </a:r>
            <a:r>
              <a:rPr lang="en-US" altLang="en-US">
                <a:latin typeface="Book Antiqua" pitchFamily="18" charset="0"/>
              </a:rPr>
              <a:t> – aditus laryngis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 sz="1000">
                <a:latin typeface="Book Antiqua" pitchFamily="18" charset="0"/>
              </a:rPr>
              <a:t/>
            </a:r>
            <a:br>
              <a:rPr lang="en-US" altLang="en-US" sz="1000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</a:t>
            </a:r>
            <a:r>
              <a:rPr lang="sr-Cyrl-CS" altLang="en-US" u="sng">
                <a:latin typeface="Book Antiqua" pitchFamily="18" charset="0"/>
              </a:rPr>
              <a:t>доњи</a:t>
            </a:r>
            <a:r>
              <a:rPr lang="en-US" altLang="en-US" u="sng">
                <a:latin typeface="Book Antiqua" pitchFamily="18" charset="0"/>
              </a:rPr>
              <a:t> </a:t>
            </a:r>
            <a:r>
              <a:rPr lang="sr-Cyrl-CS" altLang="en-US" u="sng">
                <a:latin typeface="Book Antiqua" pitchFamily="18" charset="0"/>
              </a:rPr>
              <a:t>део</a:t>
            </a:r>
            <a:r>
              <a:rPr lang="en-US" altLang="en-US">
                <a:latin typeface="Book Antiqua" pitchFamily="18" charset="0"/>
              </a:rPr>
              <a:t>: </a:t>
            </a:r>
            <a:r>
              <a:rPr lang="sr-Cyrl-CS" altLang="en-US">
                <a:latin typeface="Book Antiqua" pitchFamily="18" charset="0"/>
              </a:rPr>
              <a:t>слузокожом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прекривена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крикоидна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и</a:t>
            </a:r>
            <a:r>
              <a:rPr lang="en-US" altLang="en-US">
                <a:latin typeface="Book Antiqua" pitchFamily="18" charset="0"/>
              </a:rPr>
              <a:t/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                   </a:t>
            </a:r>
            <a:r>
              <a:rPr lang="sr-Cyrl-CS" altLang="en-US">
                <a:latin typeface="Book Antiqua" pitchFamily="18" charset="0"/>
              </a:rPr>
              <a:t>аритеноидне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хрскавице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гркљана</a:t>
            </a:r>
            <a:r>
              <a:rPr lang="en-US" altLang="en-US">
                <a:latin typeface="Book Antiqua" pitchFamily="18" charset="0"/>
              </a:rPr>
              <a:t>, </a:t>
            </a:r>
            <a:r>
              <a:rPr lang="sr-Cyrl-CS" altLang="en-US">
                <a:latin typeface="Book Antiqua" pitchFamily="18" charset="0"/>
              </a:rPr>
              <a:t>које</a:t>
            </a:r>
            <a:r>
              <a:rPr lang="en-US" altLang="en-US">
                <a:latin typeface="Book Antiqua" pitchFamily="18" charset="0"/>
              </a:rPr>
              <a:t/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                   </a:t>
            </a:r>
            <a:r>
              <a:rPr lang="sr-Cyrl-CS" altLang="en-US">
                <a:latin typeface="Book Antiqua" pitchFamily="18" charset="0"/>
              </a:rPr>
              <a:t>проузрокују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испупчење</a:t>
            </a:r>
            <a:r>
              <a:rPr lang="en-US" altLang="en-US">
                <a:latin typeface="Book Antiqua" pitchFamily="18" charset="0"/>
              </a:rPr>
              <a:t> – </a:t>
            </a:r>
            <a:r>
              <a:rPr lang="en-US" altLang="en-US" b="1" i="1">
                <a:latin typeface="Book Antiqua" pitchFamily="18" charset="0"/>
              </a:rPr>
              <a:t>prominentia laryngis</a:t>
            </a:r>
            <a:br>
              <a:rPr lang="en-US" altLang="en-US" b="1" i="1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/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- </a:t>
            </a:r>
            <a:r>
              <a:rPr lang="sr-Cyrl-CS" altLang="en-US" b="1">
                <a:latin typeface="Book Antiqua" pitchFamily="18" charset="0"/>
              </a:rPr>
              <a:t>задњи</a:t>
            </a:r>
            <a:r>
              <a:rPr lang="en-US" altLang="en-US" b="1">
                <a:latin typeface="Book Antiqua" pitchFamily="18" charset="0"/>
              </a:rPr>
              <a:t> </a:t>
            </a:r>
            <a:r>
              <a:rPr lang="sr-Cyrl-CS" altLang="en-US" b="1">
                <a:latin typeface="Book Antiqua" pitchFamily="18" charset="0"/>
              </a:rPr>
              <a:t>зид</a:t>
            </a:r>
            <a:r>
              <a:rPr lang="en-US" altLang="en-US">
                <a:latin typeface="Book Antiqua" pitchFamily="18" charset="0"/>
              </a:rPr>
              <a:t>: - </a:t>
            </a:r>
            <a:r>
              <a:rPr lang="sr-Cyrl-CS" altLang="en-US">
                <a:latin typeface="Book Antiqua" pitchFamily="18" charset="0"/>
              </a:rPr>
              <a:t>тела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Ц</a:t>
            </a:r>
            <a:r>
              <a:rPr lang="en-US" altLang="en-US" sz="1400">
                <a:latin typeface="Book Antiqua" pitchFamily="18" charset="0"/>
              </a:rPr>
              <a:t>4-6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и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превертебрални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мишићи</a:t>
            </a:r>
            <a:r>
              <a:rPr lang="en-US" altLang="en-US">
                <a:latin typeface="Book Antiqua" pitchFamily="18" charset="0"/>
              </a:rPr>
              <a:t/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/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- </a:t>
            </a:r>
            <a:r>
              <a:rPr lang="sr-Cyrl-CS" altLang="en-US" b="1">
                <a:latin typeface="Book Antiqua" pitchFamily="18" charset="0"/>
              </a:rPr>
              <a:t>два</a:t>
            </a:r>
            <a:r>
              <a:rPr lang="en-US" altLang="en-US" b="1">
                <a:latin typeface="Book Antiqua" pitchFamily="18" charset="0"/>
              </a:rPr>
              <a:t> </a:t>
            </a:r>
            <a:r>
              <a:rPr lang="sr-Cyrl-CS" altLang="en-US" b="1">
                <a:latin typeface="Book Antiqua" pitchFamily="18" charset="0"/>
              </a:rPr>
              <a:t>бочна</a:t>
            </a:r>
            <a:r>
              <a:rPr lang="en-US" altLang="en-US" b="1">
                <a:latin typeface="Book Antiqua" pitchFamily="18" charset="0"/>
              </a:rPr>
              <a:t> </a:t>
            </a:r>
            <a:r>
              <a:rPr lang="sr-Cyrl-CS" altLang="en-US" b="1">
                <a:latin typeface="Book Antiqua" pitchFamily="18" charset="0"/>
              </a:rPr>
              <a:t>зида</a:t>
            </a:r>
            <a:r>
              <a:rPr lang="en-US" altLang="en-US" b="1">
                <a:latin typeface="Book Antiqua" pitchFamily="18" charset="0"/>
              </a:rPr>
              <a:t>: </a:t>
            </a:r>
            <a:r>
              <a:rPr lang="en-US" altLang="en-US">
                <a:latin typeface="Book Antiqua" pitchFamily="18" charset="0"/>
              </a:rPr>
              <a:t>- recessus piriformis </a:t>
            </a:r>
            <a:r>
              <a:rPr lang="sr-Cyrl-CS" altLang="en-US">
                <a:latin typeface="Book Antiqua" pitchFamily="18" charset="0"/>
              </a:rPr>
              <a:t>и</a:t>
            </a:r>
            <a:r>
              <a:rPr lang="en-US" altLang="en-US">
                <a:latin typeface="Book Antiqua" pitchFamily="18" charset="0"/>
              </a:rPr>
              <a:t> plica nervi laryngei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 sz="2000">
                <a:latin typeface="Book Antiqua" pitchFamily="18" charset="0"/>
              </a:rPr>
              <a:t/>
            </a:r>
            <a:br>
              <a:rPr lang="en-US" altLang="en-US" sz="2000">
                <a:latin typeface="Book Antiqua" pitchFamily="18" charset="0"/>
              </a:rPr>
            </a:br>
            <a:r>
              <a:rPr lang="en-US" altLang="en-US" sz="1000">
                <a:latin typeface="Book Antiqua" pitchFamily="18" charset="0"/>
              </a:rPr>
              <a:t/>
            </a:r>
            <a:br>
              <a:rPr lang="en-US" altLang="en-US" sz="1000">
                <a:latin typeface="Book Antiqua" pitchFamily="18" charset="0"/>
              </a:rPr>
            </a:br>
            <a:endParaRPr lang="en-US" altLang="en-US">
              <a:latin typeface="Book Antiqua" pitchFamily="18" charset="0"/>
            </a:endParaRPr>
          </a:p>
        </p:txBody>
      </p:sp>
      <p:pic>
        <p:nvPicPr>
          <p:cNvPr id="16389" name="Picture 139"/>
          <p:cNvPicPr>
            <a:picLocks noChangeAspect="1" noChangeArrowheads="1"/>
          </p:cNvPicPr>
          <p:nvPr/>
        </p:nvPicPr>
        <p:blipFill>
          <a:blip r:embed="rId4" cstate="print"/>
          <a:srcRect l="47517" t="29761" r="26604" b="14684"/>
          <a:stretch>
            <a:fillRect/>
          </a:stretch>
        </p:blipFill>
        <p:spPr bwMode="auto">
          <a:xfrm>
            <a:off x="7000875" y="4318000"/>
            <a:ext cx="1893888" cy="2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5"/>
          <p:cNvPicPr>
            <a:picLocks noChangeAspect="1" noChangeArrowheads="1"/>
          </p:cNvPicPr>
          <p:nvPr/>
        </p:nvPicPr>
        <p:blipFill>
          <a:blip r:embed="rId2" cstate="print"/>
          <a:srcRect l="32227" t="14063" r="29102" b="6250"/>
          <a:stretch>
            <a:fillRect/>
          </a:stretch>
        </p:blipFill>
        <p:spPr bwMode="auto">
          <a:xfrm>
            <a:off x="4286250" y="2286000"/>
            <a:ext cx="3300413" cy="425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Rectangle 1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32513" y="347663"/>
            <a:ext cx="2517775" cy="66992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7412" name="TextBox 2"/>
          <p:cNvSpPr txBox="1">
            <a:spLocks noChangeArrowheads="1"/>
          </p:cNvSpPr>
          <p:nvPr/>
        </p:nvSpPr>
        <p:spPr bwMode="auto">
          <a:xfrm>
            <a:off x="285750" y="500063"/>
            <a:ext cx="8286750" cy="590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r-Cyrl-CS" altLang="en-US" b="1">
                <a:latin typeface="Book Antiqua" pitchFamily="18" charset="0"/>
              </a:rPr>
              <a:t>Састав</a:t>
            </a:r>
            <a:r>
              <a:rPr lang="en-US" altLang="en-US" b="1">
                <a:latin typeface="Book Antiqua" pitchFamily="18" charset="0"/>
              </a:rPr>
              <a:t>:</a:t>
            </a:r>
            <a:br>
              <a:rPr lang="en-US" altLang="en-US" b="1">
                <a:latin typeface="Book Antiqua" pitchFamily="18" charset="0"/>
              </a:rPr>
            </a:br>
            <a:endParaRPr lang="en-US" altLang="en-US" b="1">
              <a:latin typeface="Book Antiqua" pitchFamily="18" charset="0"/>
            </a:endParaRPr>
          </a:p>
          <a:p>
            <a:r>
              <a:rPr lang="en-US" altLang="en-US" b="1">
                <a:latin typeface="Book Antiqua" pitchFamily="18" charset="0"/>
              </a:rPr>
              <a:t>1) Tunica mucosa (</a:t>
            </a:r>
            <a:r>
              <a:rPr lang="sr-Cyrl-CS" altLang="en-US" b="1">
                <a:latin typeface="Book Antiqua" pitchFamily="18" charset="0"/>
              </a:rPr>
              <a:t>слузокожа</a:t>
            </a:r>
            <a:r>
              <a:rPr lang="en-US" altLang="en-US" b="1">
                <a:latin typeface="Book Antiqua" pitchFamily="18" charset="0"/>
              </a:rPr>
              <a:t>)</a:t>
            </a:r>
            <a:br>
              <a:rPr lang="en-US" altLang="en-US" b="1">
                <a:latin typeface="Book Antiqua" pitchFamily="18" charset="0"/>
              </a:rPr>
            </a:br>
            <a:r>
              <a:rPr lang="en-US" altLang="en-US" b="1">
                <a:latin typeface="Book Antiqua" pitchFamily="18" charset="0"/>
              </a:rPr>
              <a:t>    </a:t>
            </a:r>
            <a:r>
              <a:rPr lang="en-US" altLang="en-US">
                <a:latin typeface="Book Antiqua" pitchFamily="18" charset="0"/>
              </a:rPr>
              <a:t>- </a:t>
            </a:r>
            <a:r>
              <a:rPr lang="sr-Cyrl-CS" altLang="en-US">
                <a:latin typeface="Book Antiqua" pitchFamily="18" charset="0"/>
              </a:rPr>
              <a:t>свод</a:t>
            </a:r>
            <a:r>
              <a:rPr lang="en-US" altLang="en-US">
                <a:latin typeface="Book Antiqua" pitchFamily="18" charset="0"/>
              </a:rPr>
              <a:t> epipharynx-a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 - </a:t>
            </a:r>
            <a:r>
              <a:rPr lang="sr-Cyrl-CS" altLang="en-US">
                <a:latin typeface="Book Antiqua" pitchFamily="18" charset="0"/>
              </a:rPr>
              <a:t>бочни зидови </a:t>
            </a:r>
            <a:r>
              <a:rPr lang="en-US" altLang="en-US">
                <a:latin typeface="Book Antiqua" pitchFamily="18" charset="0"/>
              </a:rPr>
              <a:t>epipharynxa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 - </a:t>
            </a:r>
            <a:r>
              <a:rPr lang="sr-Cyrl-CS" altLang="en-US">
                <a:latin typeface="Book Antiqua" pitchFamily="18" charset="0"/>
              </a:rPr>
              <a:t>задњи зид </a:t>
            </a:r>
            <a:r>
              <a:rPr lang="en-US" altLang="en-US">
                <a:latin typeface="Book Antiqua" pitchFamily="18" charset="0"/>
              </a:rPr>
              <a:t>epipharynx-a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 - oropharynx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 - laryngopharynx</a:t>
            </a:r>
          </a:p>
          <a:p>
            <a:endParaRPr lang="en-US" altLang="en-US" b="1">
              <a:latin typeface="Book Antiqua" pitchFamily="18" charset="0"/>
            </a:endParaRPr>
          </a:p>
          <a:p>
            <a:r>
              <a:rPr lang="en-US" altLang="en-US">
                <a:latin typeface="Book Antiqua" pitchFamily="18" charset="0"/>
              </a:rPr>
              <a:t>    - </a:t>
            </a:r>
            <a:r>
              <a:rPr lang="sr-Cyrl-CS" altLang="en-US">
                <a:latin typeface="Book Antiqua" pitchFamily="18" charset="0"/>
              </a:rPr>
              <a:t>лимфни чворићи</a:t>
            </a:r>
            <a:r>
              <a:rPr lang="en-US" altLang="en-US">
                <a:latin typeface="Book Antiqua" pitchFamily="18" charset="0"/>
              </a:rPr>
              <a:t/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 - glandulae pharyngeae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 b="1">
                <a:latin typeface="Book Antiqua" pitchFamily="18" charset="0"/>
              </a:rPr>
              <a:t/>
            </a:r>
            <a:br>
              <a:rPr lang="en-US" altLang="en-US" b="1">
                <a:latin typeface="Book Antiqua" pitchFamily="18" charset="0"/>
              </a:rPr>
            </a:br>
            <a:r>
              <a:rPr lang="en-US" altLang="en-US" b="1">
                <a:latin typeface="Book Antiqua" pitchFamily="18" charset="0"/>
              </a:rPr>
              <a:t>2) Tunica fibrosa (</a:t>
            </a:r>
            <a:r>
              <a:rPr lang="sr-Cyrl-CS" altLang="en-US" b="1">
                <a:latin typeface="Book Antiqua" pitchFamily="18" charset="0"/>
              </a:rPr>
              <a:t>фиброзни слој</a:t>
            </a:r>
            <a:r>
              <a:rPr lang="en-US" altLang="en-US" b="1">
                <a:latin typeface="Book Antiqua" pitchFamily="18" charset="0"/>
              </a:rPr>
              <a:t>)</a:t>
            </a:r>
            <a:br>
              <a:rPr lang="en-US" altLang="en-US" b="1">
                <a:latin typeface="Book Antiqua" pitchFamily="18" charset="0"/>
              </a:rPr>
            </a:br>
            <a:r>
              <a:rPr lang="en-US" altLang="en-US" b="1">
                <a:latin typeface="Book Antiqua" pitchFamily="18" charset="0"/>
              </a:rPr>
              <a:t>    </a:t>
            </a:r>
            <a:r>
              <a:rPr lang="en-US" altLang="en-US">
                <a:latin typeface="Book Antiqua" pitchFamily="18" charset="0"/>
              </a:rPr>
              <a:t>- fascia pharyngobasilaris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   (</a:t>
            </a:r>
            <a:r>
              <a:rPr lang="sr-Cyrl-CS" altLang="en-US">
                <a:latin typeface="Book Antiqua" pitchFamily="18" charset="0"/>
              </a:rPr>
              <a:t>фарингобазиларна фасција</a:t>
            </a:r>
            <a:r>
              <a:rPr lang="en-US" altLang="en-US">
                <a:latin typeface="Book Antiqua" pitchFamily="18" charset="0"/>
              </a:rPr>
              <a:t>)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 - raphae pharyngis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   (</a:t>
            </a:r>
            <a:r>
              <a:rPr lang="sr-Cyrl-CS" altLang="en-US">
                <a:latin typeface="Book Antiqua" pitchFamily="18" charset="0"/>
              </a:rPr>
              <a:t>ждрелна преграда</a:t>
            </a:r>
            <a:r>
              <a:rPr lang="en-US" altLang="en-US">
                <a:latin typeface="Book Antiqua" pitchFamily="18" charset="0"/>
              </a:rPr>
              <a:t>)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 b="1">
                <a:latin typeface="Book Antiqua" pitchFamily="18" charset="0"/>
              </a:rPr>
              <a:t/>
            </a:r>
            <a:br>
              <a:rPr lang="en-US" altLang="en-US" b="1">
                <a:latin typeface="Book Antiqua" pitchFamily="18" charset="0"/>
              </a:rPr>
            </a:br>
            <a:r>
              <a:rPr lang="en-US" altLang="en-US" b="1">
                <a:latin typeface="Book Antiqua" pitchFamily="18" charset="0"/>
              </a:rPr>
              <a:t>3) Tunica muscularis pharyngis (</a:t>
            </a:r>
            <a:r>
              <a:rPr lang="sr-Cyrl-CS" altLang="en-US" b="1">
                <a:latin typeface="Book Antiqua" pitchFamily="18" charset="0"/>
              </a:rPr>
              <a:t>мишићни сло</a:t>
            </a:r>
            <a:r>
              <a:rPr lang="en-US" altLang="en-US" b="1">
                <a:latin typeface="Book Antiqua" pitchFamily="18" charset="0"/>
              </a:rPr>
              <a:t>j)</a:t>
            </a:r>
            <a:br>
              <a:rPr lang="en-US" altLang="en-US" b="1">
                <a:latin typeface="Book Antiqua" pitchFamily="18" charset="0"/>
              </a:rPr>
            </a:br>
            <a:r>
              <a:rPr lang="en-US" altLang="en-US" b="1">
                <a:latin typeface="Book Antiqua" pitchFamily="18" charset="0"/>
              </a:rPr>
              <a:t/>
            </a:r>
            <a:br>
              <a:rPr lang="en-US" altLang="en-US" b="1">
                <a:latin typeface="Book Antiqua" pitchFamily="18" charset="0"/>
              </a:rPr>
            </a:br>
            <a:r>
              <a:rPr lang="en-US" altLang="en-US" b="1">
                <a:latin typeface="Book Antiqua" pitchFamily="18" charset="0"/>
              </a:rPr>
              <a:t>4) Tunica adventitia (</a:t>
            </a:r>
            <a:r>
              <a:rPr lang="sr-Cyrl-CS" altLang="en-US" b="1">
                <a:latin typeface="Book Antiqua" pitchFamily="18" charset="0"/>
              </a:rPr>
              <a:t>фасцијални слој</a:t>
            </a:r>
            <a:r>
              <a:rPr lang="en-US" altLang="en-US" b="1">
                <a:latin typeface="Book Antiqua" pitchFamily="18" charset="0"/>
              </a:rPr>
              <a:t>)</a:t>
            </a:r>
            <a:endParaRPr lang="en-US" altLang="en-US">
              <a:latin typeface="Book Antiqua" pitchFamily="18" charset="0"/>
            </a:endParaRPr>
          </a:p>
        </p:txBody>
      </p:sp>
      <p:sp>
        <p:nvSpPr>
          <p:cNvPr id="17413" name="Right Brace 4"/>
          <p:cNvSpPr>
            <a:spLocks/>
          </p:cNvSpPr>
          <p:nvPr/>
        </p:nvSpPr>
        <p:spPr bwMode="auto">
          <a:xfrm>
            <a:off x="3500438" y="1357313"/>
            <a:ext cx="214312" cy="428625"/>
          </a:xfrm>
          <a:prstGeom prst="rightBrace">
            <a:avLst>
              <a:gd name="adj1" fmla="val 8333"/>
              <a:gd name="adj2" fmla="val 50000"/>
            </a:avLst>
          </a:prstGeom>
          <a:noFill/>
          <a:ln w="22225" cmpd="sng">
            <a:solidFill>
              <a:srgbClr val="E8B6B5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en-US">
              <a:latin typeface="Verdana" pitchFamily="34" charset="0"/>
            </a:endParaRPr>
          </a:p>
        </p:txBody>
      </p:sp>
      <p:sp>
        <p:nvSpPr>
          <p:cNvPr id="17414" name="TextBox 5"/>
          <p:cNvSpPr txBox="1">
            <a:spLocks noChangeArrowheads="1"/>
          </p:cNvSpPr>
          <p:nvPr/>
        </p:nvSpPr>
        <p:spPr bwMode="auto">
          <a:xfrm>
            <a:off x="3714750" y="1214438"/>
            <a:ext cx="32146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r-Cyrl-CS" altLang="en-US">
                <a:latin typeface="Book Antiqua" pitchFamily="18" charset="0"/>
              </a:rPr>
              <a:t>вишеслојан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цилиндрични</a:t>
            </a:r>
            <a:r>
              <a:rPr lang="en-US" altLang="en-US">
                <a:latin typeface="Book Antiqua" pitchFamily="18" charset="0"/>
              </a:rPr>
              <a:t/>
            </a:r>
            <a:br>
              <a:rPr lang="en-US" altLang="en-US">
                <a:latin typeface="Book Antiqua" pitchFamily="18" charset="0"/>
              </a:rPr>
            </a:br>
            <a:r>
              <a:rPr lang="sr-Cyrl-CS" altLang="en-US">
                <a:latin typeface="Book Antiqua" pitchFamily="18" charset="0"/>
              </a:rPr>
              <a:t>епител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са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трепљама</a:t>
            </a:r>
            <a:endParaRPr lang="en-US" altLang="en-US">
              <a:latin typeface="Book Antiqua" pitchFamily="18" charset="0"/>
            </a:endParaRPr>
          </a:p>
        </p:txBody>
      </p:sp>
      <p:sp>
        <p:nvSpPr>
          <p:cNvPr id="17415" name="Right Brace 6"/>
          <p:cNvSpPr>
            <a:spLocks/>
          </p:cNvSpPr>
          <p:nvPr/>
        </p:nvSpPr>
        <p:spPr bwMode="auto">
          <a:xfrm>
            <a:off x="3357563" y="1928813"/>
            <a:ext cx="142875" cy="714375"/>
          </a:xfrm>
          <a:prstGeom prst="rightBrace">
            <a:avLst>
              <a:gd name="adj1" fmla="val 8333"/>
              <a:gd name="adj2" fmla="val 50000"/>
            </a:avLst>
          </a:prstGeom>
          <a:noFill/>
          <a:ln w="22225" cmpd="sng">
            <a:solidFill>
              <a:srgbClr val="E8B6B5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en-US">
              <a:latin typeface="Verdana" pitchFamily="34" charset="0"/>
            </a:endParaRPr>
          </a:p>
        </p:txBody>
      </p:sp>
      <p:sp>
        <p:nvSpPr>
          <p:cNvPr id="17416" name="TextBox 7"/>
          <p:cNvSpPr txBox="1">
            <a:spLocks noChangeArrowheads="1"/>
          </p:cNvSpPr>
          <p:nvPr/>
        </p:nvSpPr>
        <p:spPr bwMode="auto">
          <a:xfrm>
            <a:off x="3500438" y="2071688"/>
            <a:ext cx="3429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r-Cyrl-CS" altLang="en-US">
                <a:latin typeface="Book Antiqua" pitchFamily="18" charset="0"/>
              </a:rPr>
              <a:t>плочастослојевит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епител</a:t>
            </a:r>
            <a:endParaRPr lang="en-US" altLang="en-US">
              <a:latin typeface="Book Antiqua" pitchFamily="18" charset="0"/>
            </a:endParaRPr>
          </a:p>
        </p:txBody>
      </p:sp>
      <p:pic>
        <p:nvPicPr>
          <p:cNvPr id="17417" name="Picture 4"/>
          <p:cNvPicPr>
            <a:picLocks noChangeAspect="1" noChangeArrowheads="1"/>
          </p:cNvPicPr>
          <p:nvPr/>
        </p:nvPicPr>
        <p:blipFill>
          <a:blip r:embed="rId4" cstate="print"/>
          <a:srcRect l="29355" t="9766" r="57217" b="54427"/>
          <a:stretch>
            <a:fillRect/>
          </a:stretch>
        </p:blipFill>
        <p:spPr bwMode="auto">
          <a:xfrm>
            <a:off x="7572375" y="3500438"/>
            <a:ext cx="1571625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 l="12891" t="14999" r="10286" b="5624"/>
          <a:stretch>
            <a:fillRect/>
          </a:stretch>
        </p:blipFill>
        <p:spPr bwMode="auto">
          <a:xfrm>
            <a:off x="357188" y="928688"/>
            <a:ext cx="8429625" cy="544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5"/>
          <p:cNvPicPr>
            <a:picLocks noChangeAspect="1" noChangeArrowheads="1"/>
          </p:cNvPicPr>
          <p:nvPr/>
        </p:nvPicPr>
        <p:blipFill>
          <a:blip r:embed="rId2" cstate="print"/>
          <a:srcRect l="32227" t="14063" r="29102" b="6250"/>
          <a:stretch>
            <a:fillRect/>
          </a:stretch>
        </p:blipFill>
        <p:spPr bwMode="auto">
          <a:xfrm>
            <a:off x="5429250" y="2643188"/>
            <a:ext cx="3017838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Rectangle 1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27188" y="274638"/>
            <a:ext cx="6096000" cy="6762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9460" name="TextBox 2"/>
          <p:cNvSpPr txBox="1">
            <a:spLocks noChangeArrowheads="1"/>
          </p:cNvSpPr>
          <p:nvPr/>
        </p:nvSpPr>
        <p:spPr bwMode="auto">
          <a:xfrm>
            <a:off x="428625" y="1000125"/>
            <a:ext cx="8286750" cy="261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sr-Cyrl-CS" altLang="en-US" b="1">
                <a:latin typeface="Book Antiqua" pitchFamily="18" charset="0"/>
              </a:rPr>
              <a:t>Мишићи констриктори ждрела</a:t>
            </a:r>
            <a:r>
              <a:rPr lang="en-US" altLang="en-US" b="1">
                <a:latin typeface="Book Antiqua" pitchFamily="18" charset="0"/>
              </a:rPr>
              <a:t> </a:t>
            </a:r>
            <a:r>
              <a:rPr lang="en-US" altLang="en-US">
                <a:latin typeface="Book Antiqua" pitchFamily="18" charset="0"/>
              </a:rPr>
              <a:t>– </a:t>
            </a:r>
            <a:r>
              <a:rPr lang="sr-Cyrl-CS" altLang="en-US">
                <a:latin typeface="Book Antiqua" pitchFamily="18" charset="0"/>
              </a:rPr>
              <a:t>површни мишићи ждрела</a:t>
            </a:r>
            <a:r>
              <a:rPr lang="en-US" altLang="en-US" b="1">
                <a:latin typeface="Book Antiqua" pitchFamily="18" charset="0"/>
              </a:rPr>
              <a:t>:</a:t>
            </a:r>
          </a:p>
          <a:p>
            <a:pPr marL="342900" indent="-342900"/>
            <a:endParaRPr lang="en-US" altLang="en-US" sz="1000" b="1">
              <a:latin typeface="Book Antiqua" pitchFamily="18" charset="0"/>
            </a:endParaRPr>
          </a:p>
          <a:p>
            <a:pPr marL="342900" indent="-342900">
              <a:buFont typeface="Arial" pitchFamily="34" charset="0"/>
              <a:buAutoNum type="arabicParenR"/>
            </a:pPr>
            <a:r>
              <a:rPr lang="en-US" altLang="en-US" b="1">
                <a:latin typeface="Book Antiqua" pitchFamily="18" charset="0"/>
              </a:rPr>
              <a:t>m. constrictor pharyngis superior (</a:t>
            </a:r>
            <a:r>
              <a:rPr lang="sr-Cyrl-CS" altLang="en-US">
                <a:latin typeface="Book Antiqua" pitchFamily="18" charset="0"/>
              </a:rPr>
              <a:t>горњи констриктор ждрела</a:t>
            </a:r>
            <a:r>
              <a:rPr lang="en-US" altLang="en-US" b="1">
                <a:latin typeface="Book Antiqua" pitchFamily="18" charset="0"/>
              </a:rPr>
              <a:t>)</a:t>
            </a:r>
          </a:p>
          <a:p>
            <a:pPr marL="342900" indent="-342900">
              <a:buFont typeface="Arial" pitchFamily="34" charset="0"/>
              <a:buAutoNum type="arabicParenR"/>
            </a:pPr>
            <a:r>
              <a:rPr lang="en-US" altLang="en-US" b="1">
                <a:latin typeface="Book Antiqua" pitchFamily="18" charset="0"/>
              </a:rPr>
              <a:t>m. constrictor pharyngis medius (</a:t>
            </a:r>
            <a:r>
              <a:rPr lang="sr-Cyrl-CS" altLang="en-US">
                <a:latin typeface="Book Antiqua" pitchFamily="18" charset="0"/>
              </a:rPr>
              <a:t>средњи констриктор ждрела</a:t>
            </a:r>
            <a:r>
              <a:rPr lang="en-US" altLang="en-US" b="1">
                <a:latin typeface="Book Antiqua" pitchFamily="18" charset="0"/>
              </a:rPr>
              <a:t>)</a:t>
            </a:r>
          </a:p>
          <a:p>
            <a:pPr marL="342900" indent="-342900">
              <a:buFont typeface="Arial" pitchFamily="34" charset="0"/>
              <a:buAutoNum type="arabicParenR"/>
            </a:pPr>
            <a:r>
              <a:rPr lang="en-US" altLang="en-US" b="1">
                <a:latin typeface="Book Antiqua" pitchFamily="18" charset="0"/>
              </a:rPr>
              <a:t>m. constrictor pharyngis inferior (</a:t>
            </a:r>
            <a:r>
              <a:rPr lang="sr-Cyrl-CS" altLang="en-US">
                <a:latin typeface="Book Antiqua" pitchFamily="18" charset="0"/>
              </a:rPr>
              <a:t>доњи констриктор ждрела</a:t>
            </a:r>
            <a:r>
              <a:rPr lang="en-US" altLang="en-US" b="1">
                <a:latin typeface="Book Antiqua" pitchFamily="18" charset="0"/>
              </a:rPr>
              <a:t>)</a:t>
            </a:r>
          </a:p>
          <a:p>
            <a:pPr marL="342900" indent="-342900"/>
            <a:endParaRPr lang="en-US" altLang="en-US" b="1">
              <a:latin typeface="Book Antiqua" pitchFamily="18" charset="0"/>
            </a:endParaRPr>
          </a:p>
          <a:p>
            <a:pPr marL="342900" indent="-342900"/>
            <a:r>
              <a:rPr lang="sr-Cyrl-CS" altLang="en-US" b="1">
                <a:latin typeface="Book Antiqua" pitchFamily="18" charset="0"/>
              </a:rPr>
              <a:t>Мишићи подизачи ждрела </a:t>
            </a:r>
            <a:r>
              <a:rPr lang="en-US" altLang="en-US">
                <a:latin typeface="Book Antiqua" pitchFamily="18" charset="0"/>
              </a:rPr>
              <a:t>– </a:t>
            </a:r>
            <a:r>
              <a:rPr lang="sr-Cyrl-CS" altLang="en-US">
                <a:latin typeface="Book Antiqua" pitchFamily="18" charset="0"/>
              </a:rPr>
              <a:t>дубоки мишићи ждрела</a:t>
            </a:r>
            <a:r>
              <a:rPr lang="en-US" altLang="en-US" b="1">
                <a:latin typeface="Book Antiqua" pitchFamily="18" charset="0"/>
              </a:rPr>
              <a:t>:</a:t>
            </a:r>
          </a:p>
          <a:p>
            <a:pPr marL="342900" indent="-342900"/>
            <a:endParaRPr lang="en-US" altLang="en-US" sz="1000" b="1">
              <a:latin typeface="Book Antiqua" pitchFamily="18" charset="0"/>
            </a:endParaRPr>
          </a:p>
          <a:p>
            <a:pPr marL="342900" indent="-342900">
              <a:buFont typeface="Arial" pitchFamily="34" charset="0"/>
              <a:buAutoNum type="arabicParenR"/>
            </a:pPr>
            <a:r>
              <a:rPr lang="en-US" altLang="en-US" b="1">
                <a:latin typeface="Book Antiqua" pitchFamily="18" charset="0"/>
              </a:rPr>
              <a:t>m. palatopharyngeus</a:t>
            </a:r>
          </a:p>
          <a:p>
            <a:pPr marL="342900" indent="-342900">
              <a:buFont typeface="Arial" pitchFamily="34" charset="0"/>
              <a:buAutoNum type="arabicParenR"/>
            </a:pPr>
            <a:r>
              <a:rPr lang="en-US" altLang="en-US" b="1">
                <a:latin typeface="Book Antiqua" pitchFamily="18" charset="0"/>
              </a:rPr>
              <a:t>m. stylopharyngeus</a:t>
            </a:r>
            <a:endParaRPr lang="en-US" altLang="en-US">
              <a:latin typeface="Book Antiqu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 l="8633" t="6990" r="39369" b="40736"/>
          <a:stretch>
            <a:fillRect/>
          </a:stretch>
        </p:blipFill>
        <p:spPr bwMode="auto">
          <a:xfrm>
            <a:off x="4572000" y="1000125"/>
            <a:ext cx="4057650" cy="30591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20483" name="Rectangle 1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0700" y="60325"/>
            <a:ext cx="6089650" cy="67151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0484" name="TextBox 2"/>
          <p:cNvSpPr txBox="1">
            <a:spLocks noChangeArrowheads="1"/>
          </p:cNvSpPr>
          <p:nvPr/>
        </p:nvSpPr>
        <p:spPr bwMode="auto">
          <a:xfrm>
            <a:off x="285750" y="571500"/>
            <a:ext cx="5072063" cy="606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sr-Cyrl-CS" altLang="en-US" b="1">
                <a:latin typeface="Book Antiqua" pitchFamily="18" charset="0"/>
              </a:rPr>
              <a:t>Мишићи констриктори ждрела</a:t>
            </a:r>
            <a:endParaRPr lang="en-US" altLang="en-US" b="1">
              <a:latin typeface="Book Antiqua" pitchFamily="18" charset="0"/>
            </a:endParaRPr>
          </a:p>
          <a:p>
            <a:pPr marL="342900" indent="-342900"/>
            <a:endParaRPr lang="en-US" altLang="en-US" sz="1000" b="1">
              <a:latin typeface="Book Antiqua" pitchFamily="18" charset="0"/>
            </a:endParaRPr>
          </a:p>
          <a:p>
            <a:pPr marL="342900" indent="-342900">
              <a:buFont typeface="Arial" pitchFamily="34" charset="0"/>
              <a:buAutoNum type="arabicParenR"/>
            </a:pPr>
            <a:r>
              <a:rPr lang="en-US" altLang="en-US" b="1">
                <a:latin typeface="Book Antiqua" pitchFamily="18" charset="0"/>
              </a:rPr>
              <a:t>m. constrictor pharyngis superior </a:t>
            </a:r>
          </a:p>
          <a:p>
            <a:pPr marL="342900" indent="-342900">
              <a:buFont typeface="Arial" pitchFamily="34" charset="0"/>
              <a:buAutoNum type="arabicParenR"/>
            </a:pPr>
            <a:r>
              <a:rPr lang="en-US" altLang="en-US" b="1">
                <a:latin typeface="Book Antiqua" pitchFamily="18" charset="0"/>
              </a:rPr>
              <a:t>m. constrictor pharyngis medius </a:t>
            </a:r>
          </a:p>
          <a:p>
            <a:pPr marL="342900" indent="-342900">
              <a:buFont typeface="Arial" pitchFamily="34" charset="0"/>
              <a:buAutoNum type="arabicParenR"/>
            </a:pPr>
            <a:r>
              <a:rPr lang="en-US" altLang="en-US" b="1">
                <a:latin typeface="Book Antiqua" pitchFamily="18" charset="0"/>
              </a:rPr>
              <a:t>m. constrictor pharyngis inferior </a:t>
            </a:r>
          </a:p>
          <a:p>
            <a:pPr marL="342900" indent="-342900"/>
            <a:endParaRPr lang="en-US" altLang="en-US" b="1">
              <a:latin typeface="Book Antiqua" pitchFamily="18" charset="0"/>
            </a:endParaRPr>
          </a:p>
          <a:p>
            <a:pPr marL="342900" indent="-342900"/>
            <a:r>
              <a:rPr lang="en-US" altLang="en-US" b="1">
                <a:latin typeface="Book Antiqua" pitchFamily="18" charset="0"/>
              </a:rPr>
              <a:t>*</a:t>
            </a:r>
            <a:r>
              <a:rPr lang="sr-Cyrl-CS" altLang="en-US" b="1">
                <a:latin typeface="Book Antiqua" pitchFamily="18" charset="0"/>
              </a:rPr>
              <a:t>припој</a:t>
            </a:r>
            <a:r>
              <a:rPr lang="en-US" altLang="en-US" b="1">
                <a:latin typeface="Book Antiqua" pitchFamily="18" charset="0"/>
              </a:rPr>
              <a:t>:</a:t>
            </a:r>
          </a:p>
          <a:p>
            <a:pPr marL="342900" indent="-342900"/>
            <a:r>
              <a:rPr lang="en-US" altLang="en-US" b="1">
                <a:latin typeface="Book Antiqua" pitchFamily="18" charset="0"/>
              </a:rPr>
              <a:t>  </a:t>
            </a:r>
            <a:r>
              <a:rPr lang="sr-Cyrl-CS" altLang="en-US">
                <a:latin typeface="Book Antiqua" pitchFamily="18" charset="0"/>
              </a:rPr>
              <a:t>позади</a:t>
            </a:r>
            <a:r>
              <a:rPr lang="en-US" altLang="en-US">
                <a:latin typeface="Book Antiqua" pitchFamily="18" charset="0"/>
              </a:rPr>
              <a:t>: - </a:t>
            </a:r>
            <a:r>
              <a:rPr lang="sr-Cyrl-CS" altLang="en-US">
                <a:latin typeface="Book Antiqua" pitchFamily="18" charset="0"/>
              </a:rPr>
              <a:t>сва три мишића полазе од</a:t>
            </a:r>
            <a:br>
              <a:rPr lang="sr-Cyrl-CS" altLang="en-US">
                <a:latin typeface="Book Antiqua" pitchFamily="18" charset="0"/>
              </a:rPr>
            </a:br>
            <a:r>
              <a:rPr lang="sr-Cyrl-CS" altLang="en-US">
                <a:latin typeface="Book Antiqua" pitchFamily="18" charset="0"/>
              </a:rPr>
              <a:t>                   фиброзне ждрелне преграде</a:t>
            </a:r>
            <a:br>
              <a:rPr lang="sr-Cyrl-CS" altLang="en-US">
                <a:latin typeface="Book Antiqua" pitchFamily="18" charset="0"/>
              </a:rPr>
            </a:br>
            <a:r>
              <a:rPr lang="sr-Cyrl-CS" altLang="en-US">
                <a:latin typeface="Book Antiqua" pitchFamily="18" charset="0"/>
              </a:rPr>
              <a:t>                   </a:t>
            </a:r>
            <a:r>
              <a:rPr lang="en-US" altLang="en-US">
                <a:latin typeface="Book Antiqua" pitchFamily="18" charset="0"/>
              </a:rPr>
              <a:t>(raphae pharyngis)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</a:t>
            </a:r>
            <a:r>
              <a:rPr lang="sr-Cyrl-CS" altLang="en-US">
                <a:latin typeface="Book Antiqua" pitchFamily="18" charset="0"/>
              </a:rPr>
              <a:t>напред</a:t>
            </a:r>
            <a:r>
              <a:rPr lang="en-US" altLang="en-US">
                <a:latin typeface="Book Antiqua" pitchFamily="18" charset="0"/>
              </a:rPr>
              <a:t>: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  MCPS: -</a:t>
            </a:r>
            <a:r>
              <a:rPr lang="sr-Cyrl-CS" altLang="en-US">
                <a:latin typeface="Book Antiqua" pitchFamily="18" charset="0"/>
              </a:rPr>
              <a:t>задња ивица </a:t>
            </a:r>
            <a:r>
              <a:rPr lang="en-US" altLang="en-US">
                <a:latin typeface="Book Antiqua" pitchFamily="18" charset="0"/>
              </a:rPr>
              <a:t>laminae medialis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                processus pterygoidei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               - raphae pterygomandibularis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               - </a:t>
            </a:r>
            <a:r>
              <a:rPr lang="sr-Cyrl-CS" altLang="en-US">
                <a:latin typeface="Book Antiqua" pitchFamily="18" charset="0"/>
              </a:rPr>
              <a:t>задњи део </a:t>
            </a:r>
            <a:r>
              <a:rPr lang="en-US" altLang="en-US">
                <a:latin typeface="Book Antiqua" pitchFamily="18" charset="0"/>
              </a:rPr>
              <a:t>lineae mylohyoideae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               - </a:t>
            </a:r>
            <a:r>
              <a:rPr lang="sr-Cyrl-CS" altLang="en-US">
                <a:latin typeface="Book Antiqua" pitchFamily="18" charset="0"/>
              </a:rPr>
              <a:t>ивица корена језик</a:t>
            </a:r>
            <a:r>
              <a:rPr lang="en-US" altLang="en-US">
                <a:latin typeface="Book Antiqua" pitchFamily="18" charset="0"/>
              </a:rPr>
              <a:t>a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  MCPM: - os hyoideum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  MCPI: - cartilago tyroidea laryngis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               - cartilago cricoidea laringis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 b="1">
                <a:latin typeface="Book Antiqua" pitchFamily="18" charset="0"/>
              </a:rPr>
              <a:t>*</a:t>
            </a:r>
            <a:r>
              <a:rPr lang="sr-Cyrl-CS" altLang="en-US" b="1">
                <a:latin typeface="Book Antiqua" pitchFamily="18" charset="0"/>
              </a:rPr>
              <a:t>инервација</a:t>
            </a:r>
            <a:r>
              <a:rPr lang="en-US" altLang="en-US" b="1">
                <a:latin typeface="Book Antiqua" pitchFamily="18" charset="0"/>
              </a:rPr>
              <a:t>:</a:t>
            </a:r>
            <a:r>
              <a:rPr lang="en-US" altLang="en-US">
                <a:latin typeface="Book Antiqua" pitchFamily="18" charset="0"/>
              </a:rPr>
              <a:t/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 MCPS </a:t>
            </a:r>
            <a:r>
              <a:rPr lang="sr-Cyrl-CS" altLang="en-US">
                <a:latin typeface="Book Antiqua" pitchFamily="18" charset="0"/>
              </a:rPr>
              <a:t>и</a:t>
            </a:r>
            <a:r>
              <a:rPr lang="en-US" altLang="en-US">
                <a:latin typeface="Book Antiqua" pitchFamily="18" charset="0"/>
              </a:rPr>
              <a:t> MCPM: - plexus pharyngeus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 MCPI: - n. laryngeus inferior (n. vagus)</a:t>
            </a:r>
          </a:p>
        </p:txBody>
      </p:sp>
      <p:pic>
        <p:nvPicPr>
          <p:cNvPr id="20485" name="Picture 4"/>
          <p:cNvPicPr>
            <a:picLocks noChangeAspect="1" noChangeArrowheads="1"/>
          </p:cNvPicPr>
          <p:nvPr/>
        </p:nvPicPr>
        <p:blipFill>
          <a:blip r:embed="rId4" cstate="print"/>
          <a:srcRect l="9479" t="7190" r="39986" b="47643"/>
          <a:stretch>
            <a:fillRect/>
          </a:stretch>
        </p:blipFill>
        <p:spPr bwMode="auto">
          <a:xfrm>
            <a:off x="4857750" y="3857625"/>
            <a:ext cx="3943350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/>
          <p:cNvPicPr>
            <a:picLocks noChangeAspect="1" noChangeArrowheads="1"/>
          </p:cNvPicPr>
          <p:nvPr/>
        </p:nvPicPr>
        <p:blipFill>
          <a:blip r:embed="rId2" cstate="print"/>
          <a:srcRect l="7640" t="6252" r="38017" b="37549"/>
          <a:stretch>
            <a:fillRect/>
          </a:stretch>
        </p:blipFill>
        <p:spPr bwMode="auto">
          <a:xfrm>
            <a:off x="642938" y="428625"/>
            <a:ext cx="7913687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1507" name="Straight Connector 3"/>
          <p:cNvCxnSpPr>
            <a:cxnSpLocks noChangeShapeType="1"/>
          </p:cNvCxnSpPr>
          <p:nvPr/>
        </p:nvCxnSpPr>
        <p:spPr bwMode="auto">
          <a:xfrm>
            <a:off x="4929188" y="3571875"/>
            <a:ext cx="2286000" cy="1588"/>
          </a:xfrm>
          <a:prstGeom prst="line">
            <a:avLst/>
          </a:prstGeom>
          <a:noFill/>
          <a:ln w="25400" cmpd="sng">
            <a:solidFill>
              <a:srgbClr val="FFC800"/>
            </a:solidFill>
            <a:round/>
            <a:headEnd/>
            <a:tailEnd/>
          </a:ln>
        </p:spPr>
      </p:cxnSp>
      <p:cxnSp>
        <p:nvCxnSpPr>
          <p:cNvPr id="21508" name="Straight Connector 5"/>
          <p:cNvCxnSpPr>
            <a:cxnSpLocks noChangeShapeType="1"/>
          </p:cNvCxnSpPr>
          <p:nvPr/>
        </p:nvCxnSpPr>
        <p:spPr bwMode="auto">
          <a:xfrm>
            <a:off x="5143500" y="4929188"/>
            <a:ext cx="2286000" cy="1587"/>
          </a:xfrm>
          <a:prstGeom prst="line">
            <a:avLst/>
          </a:prstGeom>
          <a:noFill/>
          <a:ln w="25400" cmpd="sng">
            <a:solidFill>
              <a:srgbClr val="FFC800"/>
            </a:solidFill>
            <a:round/>
            <a:headEnd/>
            <a:tailEnd/>
          </a:ln>
        </p:spPr>
      </p:cxnSp>
      <p:cxnSp>
        <p:nvCxnSpPr>
          <p:cNvPr id="21509" name="Straight Connector 6"/>
          <p:cNvCxnSpPr>
            <a:cxnSpLocks noChangeShapeType="1"/>
          </p:cNvCxnSpPr>
          <p:nvPr/>
        </p:nvCxnSpPr>
        <p:spPr bwMode="auto">
          <a:xfrm>
            <a:off x="5000625" y="3786188"/>
            <a:ext cx="2286000" cy="1587"/>
          </a:xfrm>
          <a:prstGeom prst="line">
            <a:avLst/>
          </a:prstGeom>
          <a:noFill/>
          <a:ln w="25400" cmpd="sng">
            <a:solidFill>
              <a:srgbClr val="FFC800"/>
            </a:solidFill>
            <a:round/>
            <a:headEnd/>
            <a:tailEnd/>
          </a:ln>
        </p:spPr>
      </p:cxnSp>
      <p:cxnSp>
        <p:nvCxnSpPr>
          <p:cNvPr id="21510" name="Straight Connector 7"/>
          <p:cNvCxnSpPr>
            <a:cxnSpLocks noChangeShapeType="1"/>
          </p:cNvCxnSpPr>
          <p:nvPr/>
        </p:nvCxnSpPr>
        <p:spPr bwMode="auto">
          <a:xfrm>
            <a:off x="5000625" y="3357563"/>
            <a:ext cx="2286000" cy="1587"/>
          </a:xfrm>
          <a:prstGeom prst="line">
            <a:avLst/>
          </a:prstGeom>
          <a:noFill/>
          <a:ln w="25400" cmpd="sng">
            <a:solidFill>
              <a:srgbClr val="FFC800"/>
            </a:solidFill>
            <a:round/>
            <a:headEnd/>
            <a:tailEnd/>
          </a:ln>
        </p:spPr>
      </p:cxnSp>
      <p:cxnSp>
        <p:nvCxnSpPr>
          <p:cNvPr id="21511" name="Straight Connector 8"/>
          <p:cNvCxnSpPr>
            <a:cxnSpLocks noChangeShapeType="1"/>
          </p:cNvCxnSpPr>
          <p:nvPr/>
        </p:nvCxnSpPr>
        <p:spPr bwMode="auto">
          <a:xfrm>
            <a:off x="1000125" y="2071688"/>
            <a:ext cx="1143000" cy="1587"/>
          </a:xfrm>
          <a:prstGeom prst="line">
            <a:avLst/>
          </a:prstGeom>
          <a:noFill/>
          <a:ln w="25400" cmpd="sng">
            <a:solidFill>
              <a:srgbClr val="FFC800"/>
            </a:solidFill>
            <a:round/>
            <a:headEnd/>
            <a:tailEnd/>
          </a:ln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/>
          <p:cNvPicPr>
            <a:picLocks noChangeAspect="1" noChangeArrowheads="1"/>
          </p:cNvPicPr>
          <p:nvPr/>
        </p:nvPicPr>
        <p:blipFill>
          <a:blip r:embed="rId2" cstate="print"/>
          <a:srcRect l="9479" t="7190" r="39986" b="47643"/>
          <a:stretch>
            <a:fillRect/>
          </a:stretch>
        </p:blipFill>
        <p:spPr bwMode="auto">
          <a:xfrm>
            <a:off x="4857750" y="3857625"/>
            <a:ext cx="3943350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3" cstate="print"/>
          <a:srcRect l="8633" t="6990" r="39369" b="40736"/>
          <a:stretch>
            <a:fillRect/>
          </a:stretch>
        </p:blipFill>
        <p:spPr bwMode="auto">
          <a:xfrm>
            <a:off x="4572000" y="1000125"/>
            <a:ext cx="4057650" cy="30591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22532" name="Rectangle 1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60700" y="133350"/>
            <a:ext cx="6089650" cy="67151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2533" name="TextBox 2"/>
          <p:cNvSpPr txBox="1">
            <a:spLocks noChangeArrowheads="1"/>
          </p:cNvSpPr>
          <p:nvPr/>
        </p:nvSpPr>
        <p:spPr bwMode="auto">
          <a:xfrm>
            <a:off x="357188" y="571500"/>
            <a:ext cx="6357937" cy="661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sr-Cyrl-CS" altLang="en-US" b="1">
                <a:latin typeface="Book Antiqua" pitchFamily="18" charset="0"/>
              </a:rPr>
              <a:t>Мишићи подизача ждрела</a:t>
            </a:r>
            <a:r>
              <a:rPr lang="en-US" altLang="en-US" b="1">
                <a:latin typeface="Book Antiqua" pitchFamily="18" charset="0"/>
              </a:rPr>
              <a:t>:</a:t>
            </a:r>
          </a:p>
          <a:p>
            <a:pPr marL="342900" indent="-342900"/>
            <a:endParaRPr lang="en-US" altLang="en-US" sz="1000" b="1">
              <a:latin typeface="Book Antiqua" pitchFamily="18" charset="0"/>
            </a:endParaRPr>
          </a:p>
          <a:p>
            <a:pPr marL="342900" indent="-342900">
              <a:buFont typeface="Arial" pitchFamily="34" charset="0"/>
              <a:buAutoNum type="arabicParenR"/>
            </a:pPr>
            <a:r>
              <a:rPr lang="en-US" altLang="en-US" b="1">
                <a:latin typeface="Book Antiqua" pitchFamily="18" charset="0"/>
              </a:rPr>
              <a:t> m. palatopharyngeus</a:t>
            </a:r>
            <a:br>
              <a:rPr lang="en-US" altLang="en-US" b="1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- </a:t>
            </a:r>
            <a:r>
              <a:rPr lang="sr-Cyrl-CS" altLang="en-US">
                <a:latin typeface="Book Antiqua" pitchFamily="18" charset="0"/>
              </a:rPr>
              <a:t>лежи на унутрашњој страни </a:t>
            </a:r>
            <a:br>
              <a:rPr lang="sr-Cyrl-CS" altLang="en-US">
                <a:latin typeface="Book Antiqua" pitchFamily="18" charset="0"/>
              </a:rPr>
            </a:br>
            <a:r>
              <a:rPr lang="sr-Cyrl-CS" altLang="en-US">
                <a:latin typeface="Book Antiqua" pitchFamily="18" charset="0"/>
              </a:rPr>
              <a:t>  </a:t>
            </a:r>
            <a:r>
              <a:rPr lang="en-US" altLang="en-US">
                <a:latin typeface="Book Antiqua" pitchFamily="18" charset="0"/>
              </a:rPr>
              <a:t>m.constrictor</a:t>
            </a:r>
            <a:r>
              <a:rPr lang="sr-Cyrl-CS" altLang="en-US">
                <a:latin typeface="Book Antiqua" pitchFamily="18" charset="0"/>
              </a:rPr>
              <a:t> </a:t>
            </a:r>
            <a:r>
              <a:rPr lang="en-US" altLang="en-US">
                <a:latin typeface="Book Antiqua" pitchFamily="18" charset="0"/>
              </a:rPr>
              <a:t>pharyngis superior</a:t>
            </a:r>
            <a:r>
              <a:rPr lang="en-US" altLang="en-US" b="1">
                <a:latin typeface="Book Antiqua" pitchFamily="18" charset="0"/>
              </a:rPr>
              <a:t/>
            </a:r>
            <a:br>
              <a:rPr lang="en-US" altLang="en-US" b="1">
                <a:latin typeface="Book Antiqua" pitchFamily="18" charset="0"/>
              </a:rPr>
            </a:br>
            <a:r>
              <a:rPr lang="en-US" altLang="en-US" b="1">
                <a:latin typeface="Book Antiqua" pitchFamily="18" charset="0"/>
              </a:rPr>
              <a:t>*</a:t>
            </a:r>
            <a:r>
              <a:rPr lang="sr-Cyrl-CS" altLang="en-US" b="1">
                <a:latin typeface="Book Antiqua" pitchFamily="18" charset="0"/>
              </a:rPr>
              <a:t>припој</a:t>
            </a:r>
            <a:r>
              <a:rPr lang="en-US" altLang="en-US" b="1">
                <a:latin typeface="Book Antiqua" pitchFamily="18" charset="0"/>
              </a:rPr>
              <a:t>:</a:t>
            </a:r>
            <a:br>
              <a:rPr lang="en-US" altLang="en-US" b="1">
                <a:latin typeface="Book Antiqua" pitchFamily="18" charset="0"/>
              </a:rPr>
            </a:br>
            <a:r>
              <a:rPr lang="en-US" altLang="en-US" b="1">
                <a:latin typeface="Book Antiqua" pitchFamily="18" charset="0"/>
              </a:rPr>
              <a:t>  </a:t>
            </a:r>
            <a:r>
              <a:rPr lang="sr-Cyrl-CS" altLang="en-US">
                <a:latin typeface="Book Antiqua" pitchFamily="18" charset="0"/>
              </a:rPr>
              <a:t>горе</a:t>
            </a:r>
            <a:r>
              <a:rPr lang="en-US" altLang="en-US">
                <a:latin typeface="Book Antiqua" pitchFamily="18" charset="0"/>
              </a:rPr>
              <a:t>: - </a:t>
            </a:r>
            <a:r>
              <a:rPr lang="sr-Cyrl-CS" altLang="en-US">
                <a:latin typeface="Book Antiqua" pitchFamily="18" charset="0"/>
              </a:rPr>
              <a:t>непчана апонеуроза</a:t>
            </a:r>
            <a:r>
              <a:rPr lang="en-US" altLang="en-US">
                <a:latin typeface="Book Antiqua" pitchFamily="18" charset="0"/>
              </a:rPr>
              <a:t/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</a:t>
            </a:r>
            <a:r>
              <a:rPr lang="sr-Cyrl-CS" altLang="en-US">
                <a:latin typeface="Book Antiqua" pitchFamily="18" charset="0"/>
              </a:rPr>
              <a:t>доле</a:t>
            </a:r>
            <a:r>
              <a:rPr lang="en-US" altLang="en-US">
                <a:latin typeface="Book Antiqua" pitchFamily="18" charset="0"/>
              </a:rPr>
              <a:t>: - tunica fibrosa pharyngis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         - raphae pharyngis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 b="1">
                <a:latin typeface="Book Antiqua" pitchFamily="18" charset="0"/>
              </a:rPr>
              <a:t>*</a:t>
            </a:r>
            <a:r>
              <a:rPr lang="sr-Cyrl-CS" altLang="en-US" b="1">
                <a:latin typeface="Book Antiqua" pitchFamily="18" charset="0"/>
              </a:rPr>
              <a:t>инервациј</a:t>
            </a:r>
            <a:r>
              <a:rPr lang="en-US" altLang="en-US" b="1">
                <a:latin typeface="Book Antiqua" pitchFamily="18" charset="0"/>
              </a:rPr>
              <a:t>a:</a:t>
            </a:r>
            <a:r>
              <a:rPr lang="en-US" altLang="en-US">
                <a:latin typeface="Book Antiqua" pitchFamily="18" charset="0"/>
              </a:rPr>
              <a:t/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         - plexus pharyngis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* </a:t>
            </a:r>
            <a:r>
              <a:rPr lang="sr-Cyrl-CS" altLang="en-US">
                <a:latin typeface="Book Antiqua" pitchFamily="18" charset="0"/>
              </a:rPr>
              <a:t>у састав овог мишића улази </a:t>
            </a:r>
            <a:r>
              <a:rPr lang="en-US" altLang="en-US" b="1" i="1">
                <a:latin typeface="Book Antiqua" pitchFamily="18" charset="0"/>
              </a:rPr>
              <a:t>m.salpingopharyngeus </a:t>
            </a:r>
            <a:endParaRPr lang="en-US" altLang="en-US" b="1">
              <a:latin typeface="Book Antiqua" pitchFamily="18" charset="0"/>
            </a:endParaRPr>
          </a:p>
          <a:p>
            <a:pPr marL="342900" indent="-342900">
              <a:buFont typeface="Arial" pitchFamily="34" charset="0"/>
              <a:buAutoNum type="arabicParenR"/>
            </a:pPr>
            <a:endParaRPr lang="en-US" altLang="en-US">
              <a:latin typeface="Book Antiqua" pitchFamily="18" charset="0"/>
            </a:endParaRPr>
          </a:p>
          <a:p>
            <a:pPr marL="342900" indent="-342900">
              <a:buFont typeface="Arial" pitchFamily="34" charset="0"/>
              <a:buAutoNum type="arabicParenR"/>
            </a:pPr>
            <a:r>
              <a:rPr lang="en-US" altLang="en-US" b="1">
                <a:latin typeface="Book Antiqua" pitchFamily="18" charset="0"/>
              </a:rPr>
              <a:t>m. stylopharyngeus</a:t>
            </a:r>
          </a:p>
          <a:p>
            <a:pPr marL="342900" indent="-342900"/>
            <a:r>
              <a:rPr lang="en-US" altLang="en-US">
                <a:latin typeface="Book Antiqua" pitchFamily="18" charset="0"/>
              </a:rPr>
              <a:t>	- </a:t>
            </a:r>
            <a:r>
              <a:rPr lang="sr-Cyrl-CS" altLang="en-US">
                <a:latin typeface="Book Antiqua" pitchFamily="18" charset="0"/>
              </a:rPr>
              <a:t>лежи на спољашњој страни</a:t>
            </a:r>
            <a:r>
              <a:rPr lang="en-US" altLang="en-US">
                <a:latin typeface="Book Antiqua" pitchFamily="18" charset="0"/>
              </a:rPr>
              <a:t> m.constrictor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pharyngis superior 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 b="1">
                <a:latin typeface="Book Antiqua" pitchFamily="18" charset="0"/>
              </a:rPr>
              <a:t>* </a:t>
            </a:r>
            <a:r>
              <a:rPr lang="sr-Cyrl-CS" altLang="en-US" b="1">
                <a:latin typeface="Book Antiqua" pitchFamily="18" charset="0"/>
              </a:rPr>
              <a:t>припо</a:t>
            </a:r>
            <a:r>
              <a:rPr lang="en-US" altLang="en-US" b="1">
                <a:latin typeface="Book Antiqua" pitchFamily="18" charset="0"/>
              </a:rPr>
              <a:t>j:</a:t>
            </a:r>
            <a:r>
              <a:rPr lang="en-US" altLang="en-US">
                <a:latin typeface="Book Antiqua" pitchFamily="18" charset="0"/>
              </a:rPr>
              <a:t/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гор</a:t>
            </a:r>
            <a:r>
              <a:rPr lang="en-US" altLang="en-US">
                <a:latin typeface="Book Antiqua" pitchFamily="18" charset="0"/>
              </a:rPr>
              <a:t>e: - processus styloideus ossis temporalis</a:t>
            </a:r>
            <a:br>
              <a:rPr lang="en-US" altLang="en-US">
                <a:latin typeface="Book Antiqua" pitchFamily="18" charset="0"/>
              </a:rPr>
            </a:br>
            <a:r>
              <a:rPr lang="sr-Cyrl-CS" altLang="en-US">
                <a:latin typeface="Book Antiqua" pitchFamily="18" charset="0"/>
              </a:rPr>
              <a:t> доле</a:t>
            </a:r>
            <a:r>
              <a:rPr lang="en-US" altLang="en-US">
                <a:latin typeface="Book Antiqua" pitchFamily="18" charset="0"/>
              </a:rPr>
              <a:t>: - tunica fibrosa pharyngis </a:t>
            </a:r>
            <a:r>
              <a:rPr lang="sr-Cyrl-CS" altLang="en-US">
                <a:latin typeface="Book Antiqua" pitchFamily="18" charset="0"/>
              </a:rPr>
              <a:t>бочног зида</a:t>
            </a:r>
            <a:r>
              <a:rPr lang="en-US" altLang="en-US">
                <a:latin typeface="Book Antiqua" pitchFamily="18" charset="0"/>
              </a:rPr>
              <a:t/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        - raphae cartilago tyroidea </a:t>
            </a:r>
            <a:r>
              <a:rPr lang="sr-Cyrl-CS" altLang="en-US">
                <a:latin typeface="Book Antiqua" pitchFamily="18" charset="0"/>
              </a:rPr>
              <a:t>и</a:t>
            </a:r>
            <a:r>
              <a:rPr lang="en-US" altLang="en-US">
                <a:latin typeface="Book Antiqua" pitchFamily="18" charset="0"/>
              </a:rPr>
              <a:t> cricoidea laryngis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 b="1">
                <a:latin typeface="Book Antiqua" pitchFamily="18" charset="0"/>
              </a:rPr>
              <a:t>*</a:t>
            </a:r>
            <a:r>
              <a:rPr lang="sr-Cyrl-CS" altLang="en-US" b="1">
                <a:latin typeface="Book Antiqua" pitchFamily="18" charset="0"/>
              </a:rPr>
              <a:t>инервација</a:t>
            </a:r>
            <a:r>
              <a:rPr lang="en-US" altLang="en-US" b="1">
                <a:latin typeface="Book Antiqua" pitchFamily="18" charset="0"/>
              </a:rPr>
              <a:t>: </a:t>
            </a:r>
            <a:r>
              <a:rPr lang="en-US" altLang="en-US">
                <a:latin typeface="Book Antiqua" pitchFamily="18" charset="0"/>
              </a:rPr>
              <a:t>- ramus m. stylopharyngei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	             </a:t>
            </a:r>
            <a:r>
              <a:rPr lang="sr-Cyrl-CS" altLang="en-US">
                <a:latin typeface="Book Antiqua" pitchFamily="18" charset="0"/>
              </a:rPr>
              <a:t>     </a:t>
            </a:r>
            <a:r>
              <a:rPr lang="en-US" altLang="en-US">
                <a:latin typeface="Book Antiqua" pitchFamily="18" charset="0"/>
              </a:rPr>
              <a:t>(n.glossopharyngeus)	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</a:t>
            </a:r>
          </a:p>
          <a:p>
            <a:pPr marL="342900" indent="-342900"/>
            <a:endParaRPr lang="en-US" altLang="en-US">
              <a:latin typeface="Book Antiqu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3"/>
          <p:cNvPicPr>
            <a:picLocks noChangeAspect="1" noChangeArrowheads="1"/>
          </p:cNvPicPr>
          <p:nvPr/>
        </p:nvPicPr>
        <p:blipFill>
          <a:blip r:embed="rId2" cstate="print"/>
          <a:srcRect l="35742" t="30937" r="27930" b="30119"/>
          <a:stretch>
            <a:fillRect/>
          </a:stretch>
        </p:blipFill>
        <p:spPr bwMode="auto">
          <a:xfrm>
            <a:off x="1928813" y="1428750"/>
            <a:ext cx="5757862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Rectangle 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7550" y="201613"/>
            <a:ext cx="6162675" cy="6762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4579" name="TextBox 2"/>
          <p:cNvSpPr txBox="1">
            <a:spLocks noChangeArrowheads="1"/>
          </p:cNvSpPr>
          <p:nvPr/>
        </p:nvSpPr>
        <p:spPr bwMode="auto">
          <a:xfrm>
            <a:off x="357188" y="571500"/>
            <a:ext cx="6357937" cy="578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endParaRPr lang="en-US" altLang="en-US" b="1">
              <a:latin typeface="Book Antiqua" pitchFamily="18" charset="0"/>
            </a:endParaRPr>
          </a:p>
          <a:p>
            <a:pPr marL="342900" indent="-342900"/>
            <a:endParaRPr lang="en-US" altLang="en-US" b="1">
              <a:latin typeface="Book Antiqua" pitchFamily="18" charset="0"/>
            </a:endParaRPr>
          </a:p>
          <a:p>
            <a:pPr marL="342900" indent="-342900"/>
            <a:r>
              <a:rPr lang="sr-Cyrl-CS" altLang="en-US" b="1">
                <a:latin typeface="Book Antiqua" pitchFamily="18" charset="0"/>
              </a:rPr>
              <a:t>Крвни и лимфни судови</a:t>
            </a:r>
            <a:r>
              <a:rPr lang="en-US" altLang="en-US" b="1">
                <a:latin typeface="Book Antiqua" pitchFamily="18" charset="0"/>
              </a:rPr>
              <a:t>:</a:t>
            </a:r>
          </a:p>
          <a:p>
            <a:pPr marL="342900" indent="-342900"/>
            <a:endParaRPr lang="en-US" altLang="en-US" sz="1000" b="1">
              <a:latin typeface="Book Antiqua" pitchFamily="18" charset="0"/>
            </a:endParaRPr>
          </a:p>
          <a:p>
            <a:pPr marL="342900" indent="-342900"/>
            <a:r>
              <a:rPr lang="sr-Cyrl-CS" altLang="en-US" b="1">
                <a:latin typeface="Book Antiqua" pitchFamily="18" charset="0"/>
              </a:rPr>
              <a:t>Артерије</a:t>
            </a:r>
            <a:r>
              <a:rPr lang="en-US" altLang="en-US" b="1">
                <a:latin typeface="Book Antiqua" pitchFamily="18" charset="0"/>
              </a:rPr>
              <a:t>:</a:t>
            </a:r>
            <a:br>
              <a:rPr lang="en-US" altLang="en-US" b="1">
                <a:latin typeface="Book Antiqua" pitchFamily="18" charset="0"/>
              </a:rPr>
            </a:br>
            <a:r>
              <a:rPr lang="en-US" altLang="en-US" b="1" i="1">
                <a:latin typeface="Book Antiqua" pitchFamily="18" charset="0"/>
              </a:rPr>
              <a:t>pars nasalis</a:t>
            </a:r>
            <a:r>
              <a:rPr lang="en-US" altLang="en-US">
                <a:latin typeface="Book Antiqua" pitchFamily="18" charset="0"/>
              </a:rPr>
              <a:t>: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 - a. maxillaris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/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 b="1" i="1">
                <a:latin typeface="Book Antiqua" pitchFamily="18" charset="0"/>
              </a:rPr>
              <a:t>pars oraliss </a:t>
            </a:r>
            <a:r>
              <a:rPr lang="sr-Cyrl-CS" altLang="en-US" b="1" i="1">
                <a:latin typeface="Book Antiqua" pitchFamily="18" charset="0"/>
              </a:rPr>
              <a:t>и</a:t>
            </a:r>
            <a:r>
              <a:rPr lang="en-US" altLang="en-US" b="1" i="1">
                <a:latin typeface="Book Antiqua" pitchFamily="18" charset="0"/>
              </a:rPr>
              <a:t> pars laryngea</a:t>
            </a:r>
            <a:r>
              <a:rPr lang="en-US" altLang="en-US">
                <a:latin typeface="Book Antiqua" pitchFamily="18" charset="0"/>
              </a:rPr>
              <a:t>:</a:t>
            </a:r>
            <a:endParaRPr lang="en-US" altLang="en-US" b="1">
              <a:latin typeface="Book Antiqua" pitchFamily="18" charset="0"/>
            </a:endParaRPr>
          </a:p>
          <a:p>
            <a:pPr marL="342900" indent="-342900"/>
            <a:r>
              <a:rPr lang="en-US" altLang="en-US">
                <a:latin typeface="Book Antiqua" pitchFamily="18" charset="0"/>
              </a:rPr>
              <a:t>       - a. pharyngea ascendens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- a. palatina ascendens (a. facialis)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- a. thyroidea inferior (a. subclavia)</a:t>
            </a:r>
          </a:p>
          <a:p>
            <a:pPr marL="342900" indent="-342900"/>
            <a:endParaRPr lang="en-US" altLang="en-US">
              <a:latin typeface="Book Antiqua" pitchFamily="18" charset="0"/>
            </a:endParaRPr>
          </a:p>
          <a:p>
            <a:pPr marL="342900" indent="-342900"/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 b="1">
                <a:latin typeface="Book Antiqua" pitchFamily="18" charset="0"/>
              </a:rPr>
              <a:t>Вене</a:t>
            </a:r>
            <a:r>
              <a:rPr lang="en-US" altLang="en-US" b="1">
                <a:latin typeface="Book Antiqua" pitchFamily="18" charset="0"/>
              </a:rPr>
              <a:t>:</a:t>
            </a:r>
            <a:r>
              <a:rPr lang="en-US" altLang="en-US">
                <a:latin typeface="Book Antiqua" pitchFamily="18" charset="0"/>
              </a:rPr>
              <a:t/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 - pritoke vv. pharyngeales</a:t>
            </a:r>
            <a:br>
              <a:rPr lang="en-US" altLang="en-US">
                <a:latin typeface="Book Antiqua" pitchFamily="18" charset="0"/>
              </a:rPr>
            </a:br>
            <a:endParaRPr lang="en-US" altLang="en-US">
              <a:latin typeface="Book Antiqua" pitchFamily="18" charset="0"/>
            </a:endParaRPr>
          </a:p>
          <a:p>
            <a:pPr marL="342900" indent="-342900"/>
            <a:r>
              <a:rPr lang="sr-Cyrl-CS" altLang="en-US">
                <a:latin typeface="Book Antiqua" pitchFamily="18" charset="0"/>
              </a:rPr>
              <a:t>Лимфни судови</a:t>
            </a:r>
            <a:r>
              <a:rPr lang="en-US" altLang="en-US" b="1">
                <a:latin typeface="Book Antiqua" pitchFamily="18" charset="0"/>
              </a:rPr>
              <a:t>:</a:t>
            </a:r>
            <a:r>
              <a:rPr lang="en-US" altLang="en-US">
                <a:latin typeface="Book Antiqua" pitchFamily="18" charset="0"/>
              </a:rPr>
              <a:t/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 - nodi lymphatici retropharyngeales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 - </a:t>
            </a:r>
            <a:r>
              <a:rPr lang="sr-Cyrl-CS" altLang="en-US">
                <a:latin typeface="Book Antiqua" pitchFamily="18" charset="0"/>
              </a:rPr>
              <a:t>лимфни чворови дуж </a:t>
            </a:r>
            <a:r>
              <a:rPr lang="en-US" altLang="en-US">
                <a:latin typeface="Book Antiqua" pitchFamily="18" charset="0"/>
              </a:rPr>
              <a:t>v.jugularis</a:t>
            </a:r>
            <a:r>
              <a:rPr lang="sr-Cyrl-CS" altLang="en-US">
                <a:latin typeface="Book Antiqua" pitchFamily="18" charset="0"/>
              </a:rPr>
              <a:t/>
            </a:r>
            <a:br>
              <a:rPr lang="sr-Cyrl-CS" altLang="en-US">
                <a:latin typeface="Book Antiqua" pitchFamily="18" charset="0"/>
              </a:rPr>
            </a:br>
            <a:r>
              <a:rPr lang="sr-Cyrl-CS" altLang="en-US">
                <a:latin typeface="Book Antiqua" pitchFamily="18" charset="0"/>
              </a:rPr>
              <a:t>     </a:t>
            </a:r>
            <a:r>
              <a:rPr lang="en-US" altLang="en-US">
                <a:latin typeface="Book Antiqua" pitchFamily="18" charset="0"/>
              </a:rPr>
              <a:t> internae</a:t>
            </a:r>
          </a:p>
          <a:p>
            <a:pPr marL="342900" indent="-342900"/>
            <a:endParaRPr lang="en-US" altLang="en-US">
              <a:latin typeface="Book Antiqua" pitchFamily="18" charset="0"/>
            </a:endParaRPr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3" cstate="print"/>
          <a:srcRect l="8691" t="7184" r="38342" b="39261"/>
          <a:stretch>
            <a:fillRect/>
          </a:stretch>
        </p:blipFill>
        <p:spPr bwMode="auto">
          <a:xfrm>
            <a:off x="4643438" y="357188"/>
            <a:ext cx="4132262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4581" name="Straight Connector 7"/>
          <p:cNvCxnSpPr>
            <a:cxnSpLocks noChangeShapeType="1"/>
          </p:cNvCxnSpPr>
          <p:nvPr/>
        </p:nvCxnSpPr>
        <p:spPr bwMode="auto">
          <a:xfrm>
            <a:off x="8001000" y="2143125"/>
            <a:ext cx="714375" cy="1588"/>
          </a:xfrm>
          <a:prstGeom prst="line">
            <a:avLst/>
          </a:prstGeom>
          <a:noFill/>
          <a:ln w="25400" cmpd="sng">
            <a:solidFill>
              <a:srgbClr val="FFC800"/>
            </a:solidFill>
            <a:round/>
            <a:headEnd/>
            <a:tailEnd/>
          </a:ln>
        </p:spPr>
      </p:cxnSp>
      <p:cxnSp>
        <p:nvCxnSpPr>
          <p:cNvPr id="24582" name="Straight Connector 10"/>
          <p:cNvCxnSpPr>
            <a:cxnSpLocks noChangeShapeType="1"/>
          </p:cNvCxnSpPr>
          <p:nvPr/>
        </p:nvCxnSpPr>
        <p:spPr bwMode="auto">
          <a:xfrm>
            <a:off x="7786688" y="2928938"/>
            <a:ext cx="714375" cy="1587"/>
          </a:xfrm>
          <a:prstGeom prst="line">
            <a:avLst/>
          </a:prstGeom>
          <a:noFill/>
          <a:ln w="25400" cmpd="sng">
            <a:solidFill>
              <a:srgbClr val="FFC800"/>
            </a:solidFill>
            <a:round/>
            <a:headEnd/>
            <a:tailEnd/>
          </a:ln>
        </p:spPr>
      </p:cxnSp>
      <p:cxnSp>
        <p:nvCxnSpPr>
          <p:cNvPr id="24583" name="Straight Connector 11"/>
          <p:cNvCxnSpPr>
            <a:cxnSpLocks noChangeShapeType="1"/>
          </p:cNvCxnSpPr>
          <p:nvPr/>
        </p:nvCxnSpPr>
        <p:spPr bwMode="auto">
          <a:xfrm>
            <a:off x="7786688" y="3357563"/>
            <a:ext cx="714375" cy="1587"/>
          </a:xfrm>
          <a:prstGeom prst="line">
            <a:avLst/>
          </a:prstGeom>
          <a:noFill/>
          <a:ln w="25400" cmpd="sng">
            <a:solidFill>
              <a:srgbClr val="FFC800"/>
            </a:solidFill>
            <a:round/>
            <a:headEnd/>
            <a:tailEnd/>
          </a:ln>
        </p:spPr>
      </p:cxnSp>
      <p:pic>
        <p:nvPicPr>
          <p:cNvPr id="24584" name="Picture 4"/>
          <p:cNvPicPr>
            <a:picLocks noChangeAspect="1" noChangeArrowheads="1"/>
          </p:cNvPicPr>
          <p:nvPr/>
        </p:nvPicPr>
        <p:blipFill>
          <a:blip r:embed="rId4" cstate="print"/>
          <a:srcRect l="9801" t="4773" r="38187" b="37746"/>
          <a:stretch>
            <a:fillRect/>
          </a:stretch>
        </p:blipFill>
        <p:spPr bwMode="auto">
          <a:xfrm>
            <a:off x="5000625" y="3429000"/>
            <a:ext cx="3805238" cy="315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/>
          <p:cNvPicPr>
            <a:picLocks noChangeAspect="1" noChangeArrowheads="1"/>
          </p:cNvPicPr>
          <p:nvPr/>
        </p:nvPicPr>
        <p:blipFill>
          <a:blip r:embed="rId2" cstate="print"/>
          <a:srcRect l="7788" t="-394" r="37685" b="37352"/>
          <a:stretch>
            <a:fillRect/>
          </a:stretch>
        </p:blipFill>
        <p:spPr bwMode="auto">
          <a:xfrm>
            <a:off x="1428750" y="642938"/>
            <a:ext cx="6381750" cy="553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5603" name="Straight Connector 2"/>
          <p:cNvCxnSpPr>
            <a:cxnSpLocks noChangeShapeType="1"/>
          </p:cNvCxnSpPr>
          <p:nvPr/>
        </p:nvCxnSpPr>
        <p:spPr bwMode="auto">
          <a:xfrm>
            <a:off x="6215063" y="2143125"/>
            <a:ext cx="1285875" cy="1588"/>
          </a:xfrm>
          <a:prstGeom prst="line">
            <a:avLst/>
          </a:prstGeom>
          <a:noFill/>
          <a:ln w="25400" cmpd="sng">
            <a:solidFill>
              <a:srgbClr val="FFC800"/>
            </a:solidFill>
            <a:round/>
            <a:headEnd/>
            <a:tailEnd/>
          </a:ln>
        </p:spPr>
      </p:cxnSp>
      <p:cxnSp>
        <p:nvCxnSpPr>
          <p:cNvPr id="25604" name="Straight Connector 4"/>
          <p:cNvCxnSpPr>
            <a:cxnSpLocks noChangeShapeType="1"/>
          </p:cNvCxnSpPr>
          <p:nvPr/>
        </p:nvCxnSpPr>
        <p:spPr bwMode="auto">
          <a:xfrm>
            <a:off x="5715000" y="3071813"/>
            <a:ext cx="1214438" cy="1587"/>
          </a:xfrm>
          <a:prstGeom prst="line">
            <a:avLst/>
          </a:prstGeom>
          <a:noFill/>
          <a:ln w="25400" cmpd="sng">
            <a:solidFill>
              <a:srgbClr val="FFC800"/>
            </a:solidFill>
            <a:round/>
            <a:headEnd/>
            <a:tailEnd/>
          </a:ln>
        </p:spPr>
      </p:cxnSp>
      <p:cxnSp>
        <p:nvCxnSpPr>
          <p:cNvPr id="25605" name="Straight Connector 6"/>
          <p:cNvCxnSpPr>
            <a:cxnSpLocks noChangeShapeType="1"/>
          </p:cNvCxnSpPr>
          <p:nvPr/>
        </p:nvCxnSpPr>
        <p:spPr bwMode="auto">
          <a:xfrm>
            <a:off x="5715000" y="5143500"/>
            <a:ext cx="1071563" cy="1588"/>
          </a:xfrm>
          <a:prstGeom prst="line">
            <a:avLst/>
          </a:prstGeom>
          <a:noFill/>
          <a:ln w="25400" cmpd="sng">
            <a:solidFill>
              <a:srgbClr val="FFC800"/>
            </a:solidFill>
            <a:round/>
            <a:headEnd/>
            <a:tailEnd/>
          </a:ln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/>
          <p:cNvPicPr>
            <a:picLocks noChangeAspect="1" noChangeArrowheads="1"/>
          </p:cNvPicPr>
          <p:nvPr/>
        </p:nvPicPr>
        <p:blipFill>
          <a:blip r:embed="rId2" cstate="print"/>
          <a:srcRect l="29883" t="14063" r="29102" b="7187"/>
          <a:stretch>
            <a:fillRect/>
          </a:stretch>
        </p:blipFill>
        <p:spPr bwMode="auto">
          <a:xfrm>
            <a:off x="5286375" y="1214438"/>
            <a:ext cx="3500438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Rectangle 1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32513" y="347663"/>
            <a:ext cx="2517775" cy="66992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8196" name="TextBox 2"/>
          <p:cNvSpPr txBox="1">
            <a:spLocks noChangeArrowheads="1"/>
          </p:cNvSpPr>
          <p:nvPr/>
        </p:nvSpPr>
        <p:spPr bwMode="auto">
          <a:xfrm>
            <a:off x="285750" y="357188"/>
            <a:ext cx="8858250" cy="590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r-Cyrl-CS" altLang="en-US" b="1">
                <a:latin typeface="Book Antiqua" pitchFamily="18" charset="0"/>
              </a:rPr>
              <a:t>Опис</a:t>
            </a:r>
            <a:r>
              <a:rPr lang="en-US" altLang="en-US" b="1">
                <a:latin typeface="Book Antiqua" pitchFamily="18" charset="0"/>
              </a:rPr>
              <a:t>:</a:t>
            </a:r>
            <a:r>
              <a:rPr lang="en-US" altLang="en-US">
                <a:latin typeface="Book Antiqua" pitchFamily="18" charset="0"/>
              </a:rPr>
              <a:t/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- </a:t>
            </a:r>
            <a:r>
              <a:rPr lang="sr-Cyrl-CS" altLang="en-US">
                <a:latin typeface="Book Antiqua" pitchFamily="18" charset="0"/>
              </a:rPr>
              <a:t>облик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олука</a:t>
            </a:r>
            <a:r>
              <a:rPr lang="en-US" altLang="en-US">
                <a:latin typeface="Book Antiqua" pitchFamily="18" charset="0"/>
              </a:rPr>
              <a:t>, </a:t>
            </a:r>
            <a:r>
              <a:rPr lang="sr-Cyrl-CS" altLang="en-US">
                <a:latin typeface="Book Antiqua" pitchFamily="18" charset="0"/>
              </a:rPr>
              <a:t>тј</a:t>
            </a:r>
            <a:r>
              <a:rPr lang="en-US" altLang="en-US">
                <a:latin typeface="Book Antiqua" pitchFamily="18" charset="0"/>
              </a:rPr>
              <a:t>. </a:t>
            </a:r>
            <a:r>
              <a:rPr lang="sr-Cyrl-CS" altLang="en-US">
                <a:latin typeface="Book Antiqua" pitchFamily="18" charset="0"/>
              </a:rPr>
              <a:t>уздужно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пресечене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цеви</a:t>
            </a:r>
            <a:r>
              <a:rPr lang="en-US" altLang="en-US">
                <a:latin typeface="Book Antiqua" pitchFamily="18" charset="0"/>
              </a:rPr>
              <a:t/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- </a:t>
            </a:r>
            <a:r>
              <a:rPr lang="sr-Cyrl-CS" altLang="en-US">
                <a:latin typeface="Book Antiqua" pitchFamily="18" charset="0"/>
              </a:rPr>
              <a:t>пружа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се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од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базе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лобање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до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тела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Ц</a:t>
            </a:r>
            <a:r>
              <a:rPr lang="en-US" altLang="en-US">
                <a:latin typeface="Book Antiqua" pitchFamily="18" charset="0"/>
              </a:rPr>
              <a:t>6,  </a:t>
            </a:r>
            <a:r>
              <a:rPr lang="sr-Cyrl-CS" altLang="en-US">
                <a:latin typeface="Book Antiqua" pitchFamily="18" charset="0"/>
              </a:rPr>
              <a:t>тј</a:t>
            </a:r>
            <a:r>
              <a:rPr lang="en-US" altLang="en-US">
                <a:latin typeface="Book Antiqua" pitchFamily="18" charset="0"/>
              </a:rPr>
              <a:t>. </a:t>
            </a:r>
            <a:r>
              <a:rPr lang="sr-Cyrl-CS" altLang="en-US">
                <a:latin typeface="Book Antiqua" pitchFamily="18" charset="0"/>
              </a:rPr>
              <a:t>до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висине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крикоидне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хрскавице</a:t>
            </a:r>
            <a:r>
              <a:rPr lang="en-US" altLang="en-US">
                <a:latin typeface="Book Antiqua" pitchFamily="18" charset="0"/>
              </a:rPr>
              <a:t/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</a:t>
            </a:r>
            <a:r>
              <a:rPr lang="sr-Cyrl-CS" altLang="en-US">
                <a:latin typeface="Book Antiqua" pitchFamily="18" charset="0"/>
              </a:rPr>
              <a:t>гркљана</a:t>
            </a:r>
            <a:r>
              <a:rPr lang="en-US" altLang="en-US">
                <a:latin typeface="Book Antiqua" pitchFamily="18" charset="0"/>
              </a:rPr>
              <a:t>, </a:t>
            </a:r>
            <a:r>
              <a:rPr lang="sr-Cyrl-CS" altLang="en-US">
                <a:latin typeface="Book Antiqua" pitchFamily="18" charset="0"/>
              </a:rPr>
              <a:t>где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се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продужује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у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једњак</a:t>
            </a:r>
            <a:r>
              <a:rPr lang="en-US" altLang="en-US">
                <a:latin typeface="Book Antiqua" pitchFamily="18" charset="0"/>
              </a:rPr>
              <a:t/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/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 b="1">
                <a:latin typeface="Book Antiqua" pitchFamily="18" charset="0"/>
              </a:rPr>
              <a:t>3 </a:t>
            </a:r>
            <a:r>
              <a:rPr lang="sr-Cyrl-CS" altLang="en-US" b="1">
                <a:latin typeface="Book Antiqua" pitchFamily="18" charset="0"/>
              </a:rPr>
              <a:t>зида</a:t>
            </a:r>
            <a:r>
              <a:rPr lang="en-US" altLang="en-US" b="1">
                <a:latin typeface="Book Antiqua" pitchFamily="18" charset="0"/>
              </a:rPr>
              <a:t>:</a:t>
            </a:r>
            <a:r>
              <a:rPr lang="en-US" altLang="en-US">
                <a:latin typeface="Book Antiqua" pitchFamily="18" charset="0"/>
              </a:rPr>
              <a:t/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- </a:t>
            </a:r>
            <a:r>
              <a:rPr lang="sr-Cyrl-CS" altLang="en-US" u="sng">
                <a:latin typeface="Book Antiqua" pitchFamily="18" charset="0"/>
              </a:rPr>
              <a:t>задњи</a:t>
            </a:r>
            <a:r>
              <a:rPr lang="en-US" altLang="en-US" u="sng">
                <a:latin typeface="Book Antiqua" pitchFamily="18" charset="0"/>
              </a:rPr>
              <a:t>: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одговара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предњим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странама</a:t>
            </a:r>
            <a:r>
              <a:rPr lang="en-US" altLang="en-US">
                <a:latin typeface="Book Antiqua" pitchFamily="18" charset="0"/>
              </a:rPr>
              <a:t/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 </a:t>
            </a:r>
            <a:r>
              <a:rPr lang="sr-Cyrl-CS" altLang="en-US">
                <a:latin typeface="Book Antiqua" pitchFamily="18" charset="0"/>
              </a:rPr>
              <a:t>првих</a:t>
            </a:r>
            <a:r>
              <a:rPr lang="en-US" altLang="en-US">
                <a:latin typeface="Book Antiqua" pitchFamily="18" charset="0"/>
              </a:rPr>
              <a:t> 6 </a:t>
            </a:r>
            <a:r>
              <a:rPr lang="sr-Cyrl-CS" altLang="en-US">
                <a:latin typeface="Book Antiqua" pitchFamily="18" charset="0"/>
              </a:rPr>
              <a:t>вртаних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пршљенова</a:t>
            </a:r>
            <a:r>
              <a:rPr lang="en-US" altLang="en-US">
                <a:latin typeface="Book Antiqua" pitchFamily="18" charset="0"/>
              </a:rPr>
              <a:t>, </a:t>
            </a:r>
            <a:r>
              <a:rPr lang="sr-Cyrl-CS" altLang="en-US">
                <a:latin typeface="Book Antiqua" pitchFamily="18" charset="0"/>
              </a:rPr>
              <a:t>од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којих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је</a:t>
            </a:r>
            <a:r>
              <a:rPr lang="en-US" altLang="en-US">
                <a:latin typeface="Book Antiqua" pitchFamily="18" charset="0"/>
              </a:rPr>
              <a:t> 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 </a:t>
            </a:r>
            <a:r>
              <a:rPr lang="sr-Cyrl-CS" altLang="en-US">
                <a:latin typeface="Book Antiqua" pitchFamily="18" charset="0"/>
              </a:rPr>
              <a:t>одвојен</a:t>
            </a:r>
            <a:r>
              <a:rPr lang="en-US" altLang="en-US">
                <a:latin typeface="Book Antiqua" pitchFamily="18" charset="0"/>
              </a:rPr>
              <a:t>: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       - </a:t>
            </a:r>
            <a:r>
              <a:rPr lang="sr-Cyrl-CS" altLang="en-US">
                <a:latin typeface="Book Antiqua" pitchFamily="18" charset="0"/>
              </a:rPr>
              <a:t>ретрофрарингеалним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простором</a:t>
            </a:r>
            <a:r>
              <a:rPr lang="en-US" altLang="en-US">
                <a:latin typeface="Book Antiqua" pitchFamily="18" charset="0"/>
              </a:rPr>
              <a:t/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       - </a:t>
            </a:r>
            <a:r>
              <a:rPr lang="sr-Cyrl-CS" altLang="en-US">
                <a:latin typeface="Book Antiqua" pitchFamily="18" charset="0"/>
              </a:rPr>
              <a:t>превертебралним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мишићима</a:t>
            </a:r>
            <a:r>
              <a:rPr lang="en-US" altLang="en-US">
                <a:latin typeface="Book Antiqua" pitchFamily="18" charset="0"/>
              </a:rPr>
              <a:t/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       - lamina –o</a:t>
            </a:r>
            <a:r>
              <a:rPr lang="sr-Cyrl-CS" altLang="en-US">
                <a:latin typeface="Book Antiqua" pitchFamily="18" charset="0"/>
              </a:rPr>
              <a:t>м </a:t>
            </a:r>
            <a:r>
              <a:rPr lang="en-US" altLang="en-US">
                <a:latin typeface="Book Antiqua" pitchFamily="18" charset="0"/>
              </a:rPr>
              <a:t>prevertebralis (fasciae cervicalis)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- </a:t>
            </a:r>
            <a:r>
              <a:rPr lang="en-US" altLang="en-US" u="sng">
                <a:latin typeface="Book Antiqua" pitchFamily="18" charset="0"/>
              </a:rPr>
              <a:t>2 </a:t>
            </a:r>
            <a:r>
              <a:rPr lang="sr-Cyrl-CS" altLang="en-US" u="sng">
                <a:latin typeface="Book Antiqua" pitchFamily="18" charset="0"/>
              </a:rPr>
              <a:t>бочна</a:t>
            </a:r>
            <a:r>
              <a:rPr lang="en-US" altLang="en-US" u="sng">
                <a:latin typeface="Book Antiqua" pitchFamily="18" charset="0"/>
              </a:rPr>
              <a:t> </a:t>
            </a:r>
            <a:r>
              <a:rPr lang="sr-Cyrl-CS" altLang="en-US" u="sng">
                <a:latin typeface="Book Antiqua" pitchFamily="18" charset="0"/>
              </a:rPr>
              <a:t>зида</a:t>
            </a:r>
            <a:r>
              <a:rPr lang="en-US" altLang="en-US" u="sng">
                <a:latin typeface="Book Antiqua" pitchFamily="18" charset="0"/>
              </a:rPr>
              <a:t> (</a:t>
            </a:r>
            <a:r>
              <a:rPr lang="sr-Cyrl-CS" altLang="en-US" u="sng">
                <a:latin typeface="Book Antiqua" pitchFamily="18" charset="0"/>
              </a:rPr>
              <a:t>десни</a:t>
            </a:r>
            <a:r>
              <a:rPr lang="en-US" altLang="en-US" u="sng">
                <a:latin typeface="Book Antiqua" pitchFamily="18" charset="0"/>
              </a:rPr>
              <a:t> </a:t>
            </a:r>
            <a:r>
              <a:rPr lang="sr-Cyrl-CS" altLang="en-US" u="sng">
                <a:latin typeface="Book Antiqua" pitchFamily="18" charset="0"/>
              </a:rPr>
              <a:t>и</a:t>
            </a:r>
            <a:r>
              <a:rPr lang="en-US" altLang="en-US" u="sng">
                <a:latin typeface="Book Antiqua" pitchFamily="18" charset="0"/>
              </a:rPr>
              <a:t> </a:t>
            </a:r>
            <a:r>
              <a:rPr lang="sr-Cyrl-CS" altLang="en-US" u="sng">
                <a:latin typeface="Book Antiqua" pitchFamily="18" charset="0"/>
              </a:rPr>
              <a:t>леви</a:t>
            </a:r>
            <a:r>
              <a:rPr lang="en-US" altLang="en-US" u="sng">
                <a:latin typeface="Book Antiqua" pitchFamily="18" charset="0"/>
              </a:rPr>
              <a:t>) </a:t>
            </a:r>
            <a:r>
              <a:rPr lang="sr-Cyrl-CS" altLang="en-US">
                <a:latin typeface="Book Antiqua" pitchFamily="18" charset="0"/>
              </a:rPr>
              <a:t>одговарају</a:t>
            </a:r>
            <a:r>
              <a:rPr lang="en-US" altLang="en-US">
                <a:latin typeface="Book Antiqua" pitchFamily="18" charset="0"/>
              </a:rPr>
              <a:t>: </a:t>
            </a:r>
          </a:p>
          <a:p>
            <a:r>
              <a:rPr lang="en-US" altLang="en-US">
                <a:latin typeface="Book Antiqua" pitchFamily="18" charset="0"/>
              </a:rPr>
              <a:t>          - </a:t>
            </a:r>
            <a:r>
              <a:rPr lang="sr-Cyrl-CS" altLang="en-US">
                <a:latin typeface="Book Antiqua" pitchFamily="18" charset="0"/>
              </a:rPr>
              <a:t>латерофарингеалном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простору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и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садржају</a:t>
            </a:r>
            <a:r>
              <a:rPr lang="en-US" altLang="en-US">
                <a:latin typeface="Book Antiqua" pitchFamily="18" charset="0"/>
              </a:rPr>
              <a:t/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       - </a:t>
            </a:r>
            <a:r>
              <a:rPr lang="sr-Cyrl-CS" altLang="en-US">
                <a:latin typeface="Book Antiqua" pitchFamily="18" charset="0"/>
              </a:rPr>
              <a:t>део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који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је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у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врату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одговара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судовно</a:t>
            </a:r>
            <a:r>
              <a:rPr lang="en-US" altLang="en-US">
                <a:latin typeface="Book Antiqua" pitchFamily="18" charset="0"/>
              </a:rPr>
              <a:t>-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          </a:t>
            </a:r>
            <a:r>
              <a:rPr lang="sr-Cyrl-CS" altLang="en-US">
                <a:latin typeface="Book Antiqua" pitchFamily="18" charset="0"/>
              </a:rPr>
              <a:t>живчаним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елементима</a:t>
            </a:r>
            <a:r>
              <a:rPr lang="en-US" altLang="en-US">
                <a:latin typeface="Book Antiqua" pitchFamily="18" charset="0"/>
              </a:rPr>
              <a:t> vaginae caroticae</a:t>
            </a:r>
          </a:p>
          <a:p>
            <a:endParaRPr lang="en-US" altLang="en-US">
              <a:latin typeface="Book Antiqua" pitchFamily="18" charset="0"/>
            </a:endParaRPr>
          </a:p>
          <a:p>
            <a:r>
              <a:rPr lang="en-US" altLang="en-US" b="1">
                <a:latin typeface="Book Antiqua" pitchFamily="18" charset="0"/>
              </a:rPr>
              <a:t>2 </a:t>
            </a:r>
            <a:r>
              <a:rPr lang="sr-Cyrl-CS" altLang="en-US" b="1">
                <a:latin typeface="Book Antiqua" pitchFamily="18" charset="0"/>
              </a:rPr>
              <a:t>задње</a:t>
            </a:r>
            <a:r>
              <a:rPr lang="en-US" altLang="en-US" b="1">
                <a:latin typeface="Book Antiqua" pitchFamily="18" charset="0"/>
              </a:rPr>
              <a:t> </a:t>
            </a:r>
            <a:r>
              <a:rPr lang="sr-Cyrl-CS" altLang="en-US" b="1">
                <a:latin typeface="Book Antiqua" pitchFamily="18" charset="0"/>
              </a:rPr>
              <a:t>бочна</a:t>
            </a:r>
            <a:r>
              <a:rPr lang="en-US" altLang="en-US" b="1">
                <a:latin typeface="Book Antiqua" pitchFamily="18" charset="0"/>
              </a:rPr>
              <a:t> </a:t>
            </a:r>
            <a:r>
              <a:rPr lang="sr-Cyrl-CS" altLang="en-US" b="1">
                <a:latin typeface="Book Antiqua" pitchFamily="18" charset="0"/>
              </a:rPr>
              <a:t>угла</a:t>
            </a:r>
            <a:r>
              <a:rPr lang="en-US" altLang="en-US" b="1">
                <a:latin typeface="Book Antiqua" pitchFamily="18" charset="0"/>
              </a:rPr>
              <a:t> (</a:t>
            </a:r>
            <a:r>
              <a:rPr lang="sr-Cyrl-CS" altLang="en-US" b="1">
                <a:latin typeface="Book Antiqua" pitchFamily="18" charset="0"/>
              </a:rPr>
              <a:t>десни</a:t>
            </a:r>
            <a:r>
              <a:rPr lang="en-US" altLang="en-US" b="1">
                <a:latin typeface="Book Antiqua" pitchFamily="18" charset="0"/>
              </a:rPr>
              <a:t> </a:t>
            </a:r>
            <a:r>
              <a:rPr lang="sr-Cyrl-CS" altLang="en-US" b="1">
                <a:latin typeface="Book Antiqua" pitchFamily="18" charset="0"/>
              </a:rPr>
              <a:t>и</a:t>
            </a:r>
            <a:r>
              <a:rPr lang="en-US" altLang="en-US" b="1">
                <a:latin typeface="Book Antiqua" pitchFamily="18" charset="0"/>
              </a:rPr>
              <a:t> </a:t>
            </a:r>
            <a:r>
              <a:rPr lang="sr-Cyrl-CS" altLang="en-US" b="1">
                <a:latin typeface="Book Antiqua" pitchFamily="18" charset="0"/>
              </a:rPr>
              <a:t>леви</a:t>
            </a:r>
            <a:r>
              <a:rPr lang="en-US" altLang="en-US" b="1">
                <a:latin typeface="Book Antiqua" pitchFamily="18" charset="0"/>
              </a:rPr>
              <a:t>):</a:t>
            </a:r>
            <a:r>
              <a:rPr lang="en-US" altLang="en-US">
                <a:latin typeface="Book Antiqua" pitchFamily="18" charset="0"/>
              </a:rPr>
              <a:t/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</a:t>
            </a:r>
            <a:r>
              <a:rPr lang="sr-Cyrl-CS" altLang="en-US">
                <a:latin typeface="Book Antiqua" pitchFamily="18" charset="0"/>
              </a:rPr>
              <a:t>Од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спољашње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површине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полазе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по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две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фасцијалне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опне</a:t>
            </a:r>
            <a:r>
              <a:rPr lang="en-US" altLang="en-US">
                <a:latin typeface="Book Antiqua" pitchFamily="18" charset="0"/>
              </a:rPr>
              <a:t/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 - septum longitudinale (</a:t>
            </a:r>
            <a:r>
              <a:rPr lang="sr-Cyrl-CS" altLang="en-US">
                <a:latin typeface="Book Antiqua" pitchFamily="18" charset="0"/>
              </a:rPr>
              <a:t>иде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уназад</a:t>
            </a:r>
            <a:r>
              <a:rPr lang="en-US" altLang="en-US">
                <a:latin typeface="Book Antiqua" pitchFamily="18" charset="0"/>
              </a:rPr>
              <a:t>, </a:t>
            </a:r>
            <a:r>
              <a:rPr lang="sr-Cyrl-CS" altLang="en-US">
                <a:latin typeface="Book Antiqua" pitchFamily="18" charset="0"/>
              </a:rPr>
              <a:t>спаја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угао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са</a:t>
            </a:r>
            <a:r>
              <a:rPr lang="en-US" altLang="en-US">
                <a:latin typeface="Book Antiqua" pitchFamily="18" charset="0"/>
              </a:rPr>
              <a:t> laminna-o</a:t>
            </a:r>
            <a:r>
              <a:rPr lang="sr-Cyrl-CS" altLang="en-US">
                <a:latin typeface="Book Antiqua" pitchFamily="18" charset="0"/>
              </a:rPr>
              <a:t>м </a:t>
            </a:r>
            <a:r>
              <a:rPr lang="en-US" altLang="en-US">
                <a:latin typeface="Book Antiqua" pitchFamily="18" charset="0"/>
              </a:rPr>
              <a:t>prevertebralis)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 - fascia stylopharyngea (</a:t>
            </a:r>
            <a:r>
              <a:rPr lang="sr-Cyrl-CS" altLang="en-US">
                <a:latin typeface="Book Antiqua" pitchFamily="18" charset="0"/>
              </a:rPr>
              <a:t>иде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упоље</a:t>
            </a:r>
            <a:r>
              <a:rPr lang="en-US" altLang="en-US">
                <a:latin typeface="Book Antiqua" pitchFamily="18" charset="0"/>
              </a:rPr>
              <a:t>, </a:t>
            </a:r>
            <a:r>
              <a:rPr lang="sr-Cyrl-CS" altLang="en-US">
                <a:latin typeface="Book Antiqua" pitchFamily="18" charset="0"/>
              </a:rPr>
              <a:t>спаја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угао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са</a:t>
            </a:r>
            <a:r>
              <a:rPr lang="en-US" altLang="en-US">
                <a:latin typeface="Book Antiqua" pitchFamily="18" charset="0"/>
              </a:rPr>
              <a:t> processus styloideus-</a:t>
            </a:r>
            <a:r>
              <a:rPr lang="sr-Cyrl-CS" altLang="en-US">
                <a:latin typeface="Book Antiqua" pitchFamily="18" charset="0"/>
              </a:rPr>
              <a:t>ом</a:t>
            </a:r>
            <a:r>
              <a:rPr lang="en-US" altLang="en-US">
                <a:latin typeface="Book Antiqua" pitchFamily="18" charset="0"/>
              </a:rPr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Rectangle 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274638"/>
            <a:ext cx="2524125" cy="6762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6627" name="TextBox 2"/>
          <p:cNvSpPr txBox="1">
            <a:spLocks noChangeArrowheads="1"/>
          </p:cNvSpPr>
          <p:nvPr/>
        </p:nvSpPr>
        <p:spPr bwMode="auto">
          <a:xfrm>
            <a:off x="0" y="571500"/>
            <a:ext cx="6357938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n-US" altLang="en-US">
                <a:latin typeface="Book Antiqua" pitchFamily="18" charset="0"/>
              </a:rPr>
              <a:t/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/>
            </a:r>
            <a:br>
              <a:rPr lang="en-US" altLang="en-US">
                <a:latin typeface="Book Antiqua" pitchFamily="18" charset="0"/>
              </a:rPr>
            </a:br>
            <a:r>
              <a:rPr lang="sr-Cyrl-CS" altLang="en-US" b="1">
                <a:latin typeface="Book Antiqua" pitchFamily="18" charset="0"/>
              </a:rPr>
              <a:t>Инервација</a:t>
            </a:r>
            <a:r>
              <a:rPr lang="en-US" altLang="en-US" b="1">
                <a:latin typeface="Book Antiqua" pitchFamily="18" charset="0"/>
              </a:rPr>
              <a:t>:</a:t>
            </a:r>
          </a:p>
          <a:p>
            <a:pPr marL="342900" indent="-342900"/>
            <a:r>
              <a:rPr lang="en-US" altLang="en-US" b="1">
                <a:latin typeface="Book Antiqua" pitchFamily="18" charset="0"/>
              </a:rPr>
              <a:t/>
            </a:r>
            <a:br>
              <a:rPr lang="en-US" altLang="en-US" b="1">
                <a:latin typeface="Book Antiqua" pitchFamily="18" charset="0"/>
              </a:rPr>
            </a:br>
            <a:r>
              <a:rPr lang="en-US" altLang="en-US" b="1" i="1">
                <a:latin typeface="Book Antiqua" pitchFamily="18" charset="0"/>
              </a:rPr>
              <a:t>* plexus pharyngeus</a:t>
            </a:r>
          </a:p>
          <a:p>
            <a:pPr marL="342900" indent="-342900"/>
            <a:endParaRPr lang="en-US" altLang="en-US">
              <a:latin typeface="Book Antiqua" pitchFamily="18" charset="0"/>
            </a:endParaRPr>
          </a:p>
          <a:p>
            <a:pPr marL="342900" indent="-342900"/>
            <a:r>
              <a:rPr lang="en-US" altLang="en-US">
                <a:latin typeface="Book Antiqua" pitchFamily="18" charset="0"/>
              </a:rPr>
              <a:t>      - n. glossopharyngeus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- n. vagus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- </a:t>
            </a:r>
            <a:r>
              <a:rPr lang="sr-Cyrl-CS" altLang="en-US">
                <a:latin typeface="Book Antiqua" pitchFamily="18" charset="0"/>
              </a:rPr>
              <a:t>гране вратног симпатикуса</a:t>
            </a:r>
            <a:endParaRPr lang="en-US" altLang="en-US">
              <a:latin typeface="Book Antiqua" pitchFamily="18" charset="0"/>
            </a:endParaRPr>
          </a:p>
          <a:p>
            <a:pPr marL="342900" indent="-342900"/>
            <a:endParaRPr lang="en-US" altLang="en-US">
              <a:latin typeface="Book Antiqua" pitchFamily="18" charset="0"/>
            </a:endParaRPr>
          </a:p>
          <a:p>
            <a:pPr marL="342900" indent="-342900"/>
            <a:r>
              <a:rPr lang="en-US" altLang="en-US">
                <a:latin typeface="Book Antiqua" pitchFamily="18" charset="0"/>
              </a:rPr>
              <a:t>      * </a:t>
            </a:r>
            <a:r>
              <a:rPr lang="en-US" altLang="en-US" b="1" i="1">
                <a:latin typeface="Book Antiqua" pitchFamily="18" charset="0"/>
              </a:rPr>
              <a:t>ramus m. stylopharyngei</a:t>
            </a:r>
            <a:r>
              <a:rPr lang="en-US" altLang="en-US">
                <a:latin typeface="Book Antiqua" pitchFamily="18" charset="0"/>
              </a:rPr>
              <a:t/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(n.glossopharyngeus) 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  - </a:t>
            </a:r>
            <a:r>
              <a:rPr lang="sr-Cyrl-CS" altLang="en-US">
                <a:latin typeface="Book Antiqua" pitchFamily="18" charset="0"/>
              </a:rPr>
              <a:t>з</a:t>
            </a:r>
            <a:r>
              <a:rPr lang="en-US" altLang="en-US">
                <a:latin typeface="Book Antiqua" pitchFamily="18" charset="0"/>
              </a:rPr>
              <a:t>a m. stylopharyngeus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</a:t>
            </a:r>
          </a:p>
          <a:p>
            <a:pPr marL="342900" indent="-342900"/>
            <a:endParaRPr lang="en-US" altLang="en-US">
              <a:latin typeface="Book Antiqua" pitchFamily="18" charset="0"/>
            </a:endParaRPr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3" cstate="print"/>
          <a:srcRect l="7640" r="37869" b="37549"/>
          <a:stretch>
            <a:fillRect/>
          </a:stretch>
        </p:blipFill>
        <p:spPr bwMode="auto">
          <a:xfrm>
            <a:off x="3571875" y="1071563"/>
            <a:ext cx="5314950" cy="456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5"/>
          <p:cNvPicPr>
            <a:picLocks noChangeAspect="1" noChangeArrowheads="1"/>
          </p:cNvPicPr>
          <p:nvPr/>
        </p:nvPicPr>
        <p:blipFill>
          <a:blip r:embed="rId2" cstate="print"/>
          <a:srcRect l="32227" t="14063" r="29102" b="6250"/>
          <a:stretch>
            <a:fillRect/>
          </a:stretch>
        </p:blipFill>
        <p:spPr bwMode="auto">
          <a:xfrm>
            <a:off x="5500688" y="1357313"/>
            <a:ext cx="3300412" cy="425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Rectangle 1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32513" y="347663"/>
            <a:ext cx="2517775" cy="66992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9220" name="TextBox 2"/>
          <p:cNvSpPr txBox="1">
            <a:spLocks noChangeArrowheads="1"/>
          </p:cNvSpPr>
          <p:nvPr/>
        </p:nvSpPr>
        <p:spPr bwMode="auto">
          <a:xfrm>
            <a:off x="285750" y="714375"/>
            <a:ext cx="8286750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r-Cyrl-CS" altLang="en-US" b="1">
                <a:latin typeface="Book Antiqua" pitchFamily="18" charset="0"/>
              </a:rPr>
              <a:t>2 предње ивице  (припојне) </a:t>
            </a:r>
            <a:r>
              <a:rPr lang="sr-Cyrl-CS" altLang="en-US">
                <a:latin typeface="Book Antiqua" pitchFamily="18" charset="0"/>
              </a:rPr>
              <a:t>– припајају се за</a:t>
            </a:r>
            <a:r>
              <a:rPr lang="sr-Cyrl-CS" altLang="en-US" b="1">
                <a:latin typeface="Book Antiqua" pitchFamily="18" charset="0"/>
              </a:rPr>
              <a:t>:</a:t>
            </a:r>
            <a:r>
              <a:rPr lang="sr-Cyrl-CS" altLang="en-US">
                <a:latin typeface="Book Antiqua" pitchFamily="18" charset="0"/>
              </a:rPr>
              <a:t/>
            </a:r>
            <a:br>
              <a:rPr lang="sr-Cyrl-CS" altLang="en-US">
                <a:latin typeface="Book Antiqua" pitchFamily="18" charset="0"/>
              </a:rPr>
            </a:br>
            <a:r>
              <a:rPr lang="sr-Cyrl-CS" altLang="en-US">
                <a:latin typeface="Book Antiqua" pitchFamily="18" charset="0"/>
              </a:rPr>
              <a:t>  - задњу ивицу </a:t>
            </a:r>
            <a:r>
              <a:rPr lang="en-US" altLang="en-US">
                <a:latin typeface="Book Antiqua" pitchFamily="18" charset="0"/>
              </a:rPr>
              <a:t>laminae medialis processus pterygoidei</a:t>
            </a:r>
            <a:r>
              <a:rPr lang="sr-Cyrl-CS" altLang="en-US">
                <a:latin typeface="Book Antiqua" pitchFamily="18" charset="0"/>
              </a:rPr>
              <a:t/>
            </a:r>
            <a:br>
              <a:rPr lang="sr-Cyrl-CS" altLang="en-US">
                <a:latin typeface="Book Antiqua" pitchFamily="18" charset="0"/>
              </a:rPr>
            </a:br>
            <a:r>
              <a:rPr lang="sr-Cyrl-CS" altLang="en-US">
                <a:latin typeface="Book Antiqua" pitchFamily="18" charset="0"/>
              </a:rPr>
              <a:t>  - </a:t>
            </a:r>
            <a:r>
              <a:rPr lang="en-US" altLang="en-US">
                <a:latin typeface="Book Antiqua" pitchFamily="18" charset="0"/>
              </a:rPr>
              <a:t>raphae pterygomandibularis</a:t>
            </a:r>
            <a:r>
              <a:rPr lang="sr-Cyrl-CS" altLang="en-US">
                <a:latin typeface="Book Antiqua" pitchFamily="18" charset="0"/>
              </a:rPr>
              <a:t/>
            </a:r>
            <a:br>
              <a:rPr lang="sr-Cyrl-CS" altLang="en-US">
                <a:latin typeface="Book Antiqua" pitchFamily="18" charset="0"/>
              </a:rPr>
            </a:br>
            <a:r>
              <a:rPr lang="sr-Cyrl-CS" altLang="en-US">
                <a:latin typeface="Book Antiqua" pitchFamily="18" charset="0"/>
              </a:rPr>
              <a:t>  - задњи крај </a:t>
            </a:r>
            <a:r>
              <a:rPr lang="en-US" altLang="en-US">
                <a:latin typeface="Book Antiqua" pitchFamily="18" charset="0"/>
              </a:rPr>
              <a:t>l</a:t>
            </a:r>
            <a:r>
              <a:rPr lang="sr-Cyrl-CS" altLang="en-US">
                <a:latin typeface="Book Antiqua" pitchFamily="18" charset="0"/>
              </a:rPr>
              <a:t>y</a:t>
            </a:r>
            <a:r>
              <a:rPr lang="en-US" altLang="en-US">
                <a:latin typeface="Book Antiqua" pitchFamily="18" charset="0"/>
              </a:rPr>
              <a:t>n</a:t>
            </a:r>
            <a:r>
              <a:rPr lang="sr-Cyrl-CS" altLang="en-US">
                <a:latin typeface="Book Antiqua" pitchFamily="18" charset="0"/>
              </a:rPr>
              <a:t>еае </a:t>
            </a:r>
            <a:r>
              <a:rPr lang="en-US" altLang="en-US">
                <a:latin typeface="Book Antiqua" pitchFamily="18" charset="0"/>
              </a:rPr>
              <a:t>mylohyoidei</a:t>
            </a:r>
            <a:r>
              <a:rPr lang="sr-Cyrl-CS" altLang="en-US">
                <a:latin typeface="Book Antiqua" pitchFamily="18" charset="0"/>
              </a:rPr>
              <a:t/>
            </a:r>
            <a:br>
              <a:rPr lang="sr-Cyrl-CS" altLang="en-US">
                <a:latin typeface="Book Antiqua" pitchFamily="18" charset="0"/>
              </a:rPr>
            </a:br>
            <a:r>
              <a:rPr lang="sr-Cyrl-CS" altLang="en-US">
                <a:latin typeface="Book Antiqua" pitchFamily="18" charset="0"/>
              </a:rPr>
              <a:t>  - ивицу корена језика</a:t>
            </a:r>
            <a:br>
              <a:rPr lang="sr-Cyrl-CS" altLang="en-US">
                <a:latin typeface="Book Antiqua" pitchFamily="18" charset="0"/>
              </a:rPr>
            </a:br>
            <a:r>
              <a:rPr lang="sr-Cyrl-CS" altLang="en-US">
                <a:latin typeface="Book Antiqua" pitchFamily="18" charset="0"/>
              </a:rPr>
              <a:t>  - мали и велики рог </a:t>
            </a:r>
            <a:r>
              <a:rPr lang="en-US" altLang="en-US">
                <a:latin typeface="Book Antiqua" pitchFamily="18" charset="0"/>
              </a:rPr>
              <a:t>oss hyoideum</a:t>
            </a:r>
            <a:r>
              <a:rPr lang="sr-Cyrl-CS" altLang="en-US">
                <a:latin typeface="Book Antiqua" pitchFamily="18" charset="0"/>
              </a:rPr>
              <a:t/>
            </a:r>
            <a:br>
              <a:rPr lang="sr-Cyrl-CS" altLang="en-US">
                <a:latin typeface="Book Antiqua" pitchFamily="18" charset="0"/>
              </a:rPr>
            </a:br>
            <a:r>
              <a:rPr lang="sr-Cyrl-CS" altLang="en-US">
                <a:latin typeface="Book Antiqua" pitchFamily="18" charset="0"/>
              </a:rPr>
              <a:t>  - тироидна хрскавица гркљана</a:t>
            </a:r>
            <a:br>
              <a:rPr lang="sr-Cyrl-CS" altLang="en-US">
                <a:latin typeface="Book Antiqua" pitchFamily="18" charset="0"/>
              </a:rPr>
            </a:br>
            <a:r>
              <a:rPr lang="sr-Cyrl-CS" altLang="en-US">
                <a:latin typeface="Book Antiqua" pitchFamily="18" charset="0"/>
              </a:rPr>
              <a:t>  - задњи крај лука крикоидне хрскавице гркљана</a:t>
            </a:r>
            <a:br>
              <a:rPr lang="sr-Cyrl-CS" altLang="en-US">
                <a:latin typeface="Book Antiqua" pitchFamily="18" charset="0"/>
              </a:rPr>
            </a:br>
            <a:r>
              <a:rPr lang="sr-Cyrl-CS" altLang="en-US">
                <a:latin typeface="Book Antiqua" pitchFamily="18" charset="0"/>
              </a:rPr>
              <a:t/>
            </a:r>
            <a:br>
              <a:rPr lang="sr-Cyrl-CS" altLang="en-US">
                <a:latin typeface="Book Antiqua" pitchFamily="18" charset="0"/>
              </a:rPr>
            </a:br>
            <a:r>
              <a:rPr lang="sr-Cyrl-CS" altLang="en-US" b="1">
                <a:latin typeface="Book Antiqua" pitchFamily="18" charset="0"/>
              </a:rPr>
              <a:t>Горњи крај (свод) ждрела:</a:t>
            </a:r>
            <a:r>
              <a:rPr lang="sr-Cyrl-CS" altLang="en-US">
                <a:latin typeface="Book Antiqua" pitchFamily="18" charset="0"/>
              </a:rPr>
              <a:t/>
            </a:r>
            <a:br>
              <a:rPr lang="sr-Cyrl-CS" altLang="en-US">
                <a:latin typeface="Book Antiqua" pitchFamily="18" charset="0"/>
              </a:rPr>
            </a:br>
            <a:r>
              <a:rPr lang="sr-Cyrl-CS" altLang="en-US">
                <a:latin typeface="Book Antiqua" pitchFamily="18" charset="0"/>
              </a:rPr>
              <a:t>  одговара његовим припојима на </a:t>
            </a:r>
            <a:br>
              <a:rPr lang="sr-Cyrl-CS" altLang="en-US">
                <a:latin typeface="Book Antiqua" pitchFamily="18" charset="0"/>
              </a:rPr>
            </a:br>
            <a:r>
              <a:rPr lang="sr-Cyrl-CS" altLang="en-US">
                <a:latin typeface="Book Antiqua" pitchFamily="18" charset="0"/>
              </a:rPr>
              <a:t>  бази лобање – припој има облик потковице:</a:t>
            </a:r>
            <a:br>
              <a:rPr lang="sr-Cyrl-CS" altLang="en-US">
                <a:latin typeface="Book Antiqua" pitchFamily="18" charset="0"/>
              </a:rPr>
            </a:br>
            <a:r>
              <a:rPr lang="sr-Cyrl-CS" altLang="en-US">
                <a:latin typeface="Book Antiqua" pitchFamily="18" charset="0"/>
              </a:rPr>
              <a:t>  - </a:t>
            </a:r>
            <a:r>
              <a:rPr lang="en-US" altLang="en-US">
                <a:latin typeface="Book Antiqua" pitchFamily="18" charset="0"/>
              </a:rPr>
              <a:t>tuberculum pharyngeum</a:t>
            </a:r>
            <a:r>
              <a:rPr lang="sr-Cyrl-CS" altLang="en-US">
                <a:latin typeface="Book Antiqua" pitchFamily="18" charset="0"/>
              </a:rPr>
              <a:t/>
            </a:r>
            <a:br>
              <a:rPr lang="sr-Cyrl-CS" altLang="en-US">
                <a:latin typeface="Book Antiqua" pitchFamily="18" charset="0"/>
              </a:rPr>
            </a:br>
            <a:r>
              <a:rPr lang="sr-Cyrl-CS" altLang="en-US">
                <a:latin typeface="Book Antiqua" pitchFamily="18" charset="0"/>
              </a:rPr>
              <a:t>  - доња страна пирамиде слепоочне кости</a:t>
            </a:r>
            <a:br>
              <a:rPr lang="sr-Cyrl-CS" altLang="en-US">
                <a:latin typeface="Book Antiqua" pitchFamily="18" charset="0"/>
              </a:rPr>
            </a:br>
            <a:r>
              <a:rPr lang="sr-Cyrl-CS" altLang="en-US">
                <a:latin typeface="Book Antiqua" pitchFamily="18" charset="0"/>
              </a:rPr>
              <a:t>  - доња страна </a:t>
            </a:r>
            <a:r>
              <a:rPr lang="en-US" altLang="en-US">
                <a:latin typeface="Book Antiqua" pitchFamily="18" charset="0"/>
              </a:rPr>
              <a:t>tubae auditivae </a:t>
            </a:r>
            <a:r>
              <a:rPr lang="sr-Cyrl-CS" altLang="en-US">
                <a:latin typeface="Book Antiqua" pitchFamily="18" charset="0"/>
              </a:rPr>
              <a:t>до </a:t>
            </a:r>
            <a:r>
              <a:rPr lang="en-US" altLang="en-US">
                <a:latin typeface="Book Antiqua" pitchFamily="18" charset="0"/>
              </a:rPr>
              <a:t>choana</a:t>
            </a:r>
            <a:r>
              <a:rPr lang="sr-Cyrl-CS" altLang="en-US">
                <a:latin typeface="Book Antiqua" pitchFamily="18" charset="0"/>
              </a:rPr>
              <a:t/>
            </a:r>
            <a:br>
              <a:rPr lang="sr-Cyrl-CS" altLang="en-US">
                <a:latin typeface="Book Antiqua" pitchFamily="18" charset="0"/>
              </a:rPr>
            </a:br>
            <a:r>
              <a:rPr lang="sr-Cyrl-CS" altLang="en-US">
                <a:latin typeface="Book Antiqua" pitchFamily="18" charset="0"/>
              </a:rPr>
              <a:t/>
            </a:r>
            <a:br>
              <a:rPr lang="sr-Cyrl-CS" altLang="en-US">
                <a:latin typeface="Book Antiqua" pitchFamily="18" charset="0"/>
              </a:rPr>
            </a:br>
            <a:r>
              <a:rPr lang="sr-Cyrl-CS" altLang="en-US" b="1">
                <a:latin typeface="Book Antiqua" pitchFamily="18" charset="0"/>
              </a:rPr>
              <a:t>Доњи крај ждрела:</a:t>
            </a:r>
            <a:r>
              <a:rPr lang="sr-Cyrl-CS" altLang="en-US">
                <a:latin typeface="Book Antiqua" pitchFamily="18" charset="0"/>
              </a:rPr>
              <a:t/>
            </a:r>
            <a:br>
              <a:rPr lang="sr-Cyrl-CS" altLang="en-US">
                <a:latin typeface="Book Antiqua" pitchFamily="18" charset="0"/>
              </a:rPr>
            </a:br>
            <a:r>
              <a:rPr lang="sr-Cyrl-CS" altLang="en-US">
                <a:latin typeface="Book Antiqua" pitchFamily="18" charset="0"/>
              </a:rPr>
              <a:t>  - наставља се на једњак</a:t>
            </a:r>
            <a:br>
              <a:rPr lang="sr-Cyrl-CS" altLang="en-US">
                <a:latin typeface="Book Antiqua" pitchFamily="18" charset="0"/>
              </a:rPr>
            </a:br>
            <a:r>
              <a:rPr lang="sr-Cyrl-CS" altLang="en-US">
                <a:latin typeface="Book Antiqua" pitchFamily="18" charset="0"/>
              </a:rPr>
              <a:t>  - одговара доњој ивици крикоидне хрскавице гркљана, </a:t>
            </a:r>
            <a:br>
              <a:rPr lang="sr-Cyrl-CS" altLang="en-US">
                <a:latin typeface="Book Antiqua" pitchFamily="18" charset="0"/>
              </a:rPr>
            </a:br>
            <a:r>
              <a:rPr lang="sr-Cyrl-CS" altLang="en-US">
                <a:latin typeface="Book Antiqua" pitchFamily="18" charset="0"/>
              </a:rPr>
              <a:t>    тј. предњој страни Ц6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/>
          <p:cNvPicPr>
            <a:picLocks noChangeAspect="1" noChangeArrowheads="1"/>
          </p:cNvPicPr>
          <p:nvPr/>
        </p:nvPicPr>
        <p:blipFill>
          <a:blip r:embed="rId2" cstate="print"/>
          <a:srcRect l="29883" t="12187" r="28516" b="10001"/>
          <a:stretch>
            <a:fillRect/>
          </a:stretch>
        </p:blipFill>
        <p:spPr bwMode="auto">
          <a:xfrm>
            <a:off x="2214563" y="428625"/>
            <a:ext cx="5072062" cy="592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5"/>
          <p:cNvPicPr>
            <a:picLocks noChangeAspect="1" noChangeArrowheads="1"/>
          </p:cNvPicPr>
          <p:nvPr/>
        </p:nvPicPr>
        <p:blipFill>
          <a:blip r:embed="rId2" cstate="print"/>
          <a:srcRect l="30469" t="13126" r="27930" b="7187"/>
          <a:stretch>
            <a:fillRect/>
          </a:stretch>
        </p:blipFill>
        <p:spPr bwMode="auto">
          <a:xfrm>
            <a:off x="4786313" y="1357313"/>
            <a:ext cx="405765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Rectangle 1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60638" y="274638"/>
            <a:ext cx="5089525" cy="6762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1268" name="TextBox 5"/>
          <p:cNvSpPr txBox="1">
            <a:spLocks noChangeArrowheads="1"/>
          </p:cNvSpPr>
          <p:nvPr/>
        </p:nvSpPr>
        <p:spPr bwMode="auto">
          <a:xfrm>
            <a:off x="285750" y="1571625"/>
            <a:ext cx="5848350" cy="347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Cyrl-CS" altLang="en-US" sz="2000" b="1">
                <a:latin typeface="Book Antiqua" pitchFamily="18" charset="0"/>
              </a:rPr>
              <a:t>Има 3 спрата</a:t>
            </a:r>
            <a:r>
              <a:rPr lang="en-US" altLang="en-US" sz="2000">
                <a:latin typeface="Book Antiqua" pitchFamily="18" charset="0"/>
              </a:rPr>
              <a:t>:</a:t>
            </a:r>
            <a:br>
              <a:rPr lang="en-US" altLang="en-US" sz="2000">
                <a:latin typeface="Book Antiqua" pitchFamily="18" charset="0"/>
              </a:rPr>
            </a:br>
            <a:endParaRPr lang="en-US" altLang="en-US" sz="2000">
              <a:latin typeface="Book Antiqua" pitchFamily="18" charset="0"/>
            </a:endParaRPr>
          </a:p>
          <a:p>
            <a:r>
              <a:rPr lang="en-US" altLang="en-US" sz="2000">
                <a:latin typeface="Book Antiqua" pitchFamily="18" charset="0"/>
              </a:rPr>
              <a:t>1) </a:t>
            </a:r>
            <a:r>
              <a:rPr lang="sr-Cyrl-CS" altLang="en-US" sz="2000">
                <a:latin typeface="Book Antiqua" pitchFamily="18" charset="0"/>
              </a:rPr>
              <a:t>Носни део</a:t>
            </a:r>
            <a:r>
              <a:rPr lang="en-US" altLang="en-US" sz="2000">
                <a:latin typeface="Book Antiqua" pitchFamily="18" charset="0"/>
              </a:rPr>
              <a:t/>
            </a:r>
            <a:br>
              <a:rPr lang="en-US" altLang="en-US" sz="2000">
                <a:latin typeface="Book Antiqua" pitchFamily="18" charset="0"/>
              </a:rPr>
            </a:br>
            <a:r>
              <a:rPr lang="en-US" altLang="en-US" sz="2000">
                <a:latin typeface="Book Antiqua" pitchFamily="18" charset="0"/>
              </a:rPr>
              <a:t>    (</a:t>
            </a:r>
            <a:r>
              <a:rPr lang="en-US" altLang="en-US" sz="2000" b="1">
                <a:latin typeface="Book Antiqua" pitchFamily="18" charset="0"/>
              </a:rPr>
              <a:t>pars nasalis </a:t>
            </a:r>
            <a:r>
              <a:rPr lang="sr-Cyrl-CS" altLang="en-US" sz="2000" b="1">
                <a:latin typeface="Book Antiqua" pitchFamily="18" charset="0"/>
              </a:rPr>
              <a:t>или</a:t>
            </a:r>
            <a:r>
              <a:rPr lang="en-US" altLang="en-US" sz="2000" b="1">
                <a:latin typeface="Book Antiqua" pitchFamily="18" charset="0"/>
              </a:rPr>
              <a:t> epifarinks</a:t>
            </a:r>
            <a:r>
              <a:rPr lang="en-US" altLang="en-US" sz="2000">
                <a:latin typeface="Book Antiqua" pitchFamily="18" charset="0"/>
              </a:rPr>
              <a:t>)</a:t>
            </a:r>
            <a:br>
              <a:rPr lang="en-US" altLang="en-US" sz="2000">
                <a:latin typeface="Book Antiqua" pitchFamily="18" charset="0"/>
              </a:rPr>
            </a:br>
            <a:r>
              <a:rPr lang="en-US" altLang="en-US" sz="2000">
                <a:latin typeface="Book Antiqua" pitchFamily="18" charset="0"/>
              </a:rPr>
              <a:t/>
            </a:r>
            <a:br>
              <a:rPr lang="en-US" altLang="en-US" sz="2000">
                <a:latin typeface="Book Antiqua" pitchFamily="18" charset="0"/>
              </a:rPr>
            </a:br>
            <a:r>
              <a:rPr lang="en-US" altLang="en-US" sz="2000">
                <a:latin typeface="Book Antiqua" pitchFamily="18" charset="0"/>
              </a:rPr>
              <a:t>2) </a:t>
            </a:r>
            <a:r>
              <a:rPr lang="sr-Cyrl-CS" altLang="en-US" sz="2000">
                <a:latin typeface="Book Antiqua" pitchFamily="18" charset="0"/>
              </a:rPr>
              <a:t>Усни де</a:t>
            </a:r>
            <a:r>
              <a:rPr lang="en-US" altLang="en-US" sz="2000">
                <a:latin typeface="Book Antiqua" pitchFamily="18" charset="0"/>
              </a:rPr>
              <a:t>o </a:t>
            </a:r>
            <a:br>
              <a:rPr lang="en-US" altLang="en-US" sz="2000">
                <a:latin typeface="Book Antiqua" pitchFamily="18" charset="0"/>
              </a:rPr>
            </a:br>
            <a:r>
              <a:rPr lang="en-US" altLang="en-US" sz="2000">
                <a:latin typeface="Book Antiqua" pitchFamily="18" charset="0"/>
              </a:rPr>
              <a:t>    (</a:t>
            </a:r>
            <a:r>
              <a:rPr lang="en-US" altLang="en-US" sz="2000" b="1">
                <a:latin typeface="Book Antiqua" pitchFamily="18" charset="0"/>
              </a:rPr>
              <a:t>pars oralis </a:t>
            </a:r>
            <a:r>
              <a:rPr lang="sr-Cyrl-CS" altLang="en-US" sz="2000" b="1">
                <a:latin typeface="Book Antiqua" pitchFamily="18" charset="0"/>
              </a:rPr>
              <a:t>или</a:t>
            </a:r>
            <a:r>
              <a:rPr lang="en-US" altLang="en-US" sz="2000" b="1">
                <a:latin typeface="Book Antiqua" pitchFamily="18" charset="0"/>
              </a:rPr>
              <a:t> orofarinks </a:t>
            </a:r>
            <a:r>
              <a:rPr lang="sr-Cyrl-CS" altLang="en-US" sz="2000" b="1">
                <a:latin typeface="Book Antiqua" pitchFamily="18" charset="0"/>
              </a:rPr>
              <a:t>или</a:t>
            </a:r>
            <a:r>
              <a:rPr lang="en-US" altLang="en-US" sz="2000" b="1">
                <a:latin typeface="Book Antiqua" pitchFamily="18" charset="0"/>
              </a:rPr>
              <a:t> bukofarinks</a:t>
            </a:r>
            <a:r>
              <a:rPr lang="en-US" altLang="en-US" sz="2000">
                <a:latin typeface="Book Antiqua" pitchFamily="18" charset="0"/>
              </a:rPr>
              <a:t>)</a:t>
            </a:r>
            <a:br>
              <a:rPr lang="en-US" altLang="en-US" sz="2000">
                <a:latin typeface="Book Antiqua" pitchFamily="18" charset="0"/>
              </a:rPr>
            </a:br>
            <a:r>
              <a:rPr lang="en-US" altLang="en-US" sz="2000">
                <a:latin typeface="Book Antiqua" pitchFamily="18" charset="0"/>
              </a:rPr>
              <a:t/>
            </a:r>
            <a:br>
              <a:rPr lang="en-US" altLang="en-US" sz="2000">
                <a:latin typeface="Book Antiqua" pitchFamily="18" charset="0"/>
              </a:rPr>
            </a:br>
            <a:r>
              <a:rPr lang="en-US" altLang="en-US" sz="2000">
                <a:latin typeface="Book Antiqua" pitchFamily="18" charset="0"/>
              </a:rPr>
              <a:t>3) </a:t>
            </a:r>
            <a:r>
              <a:rPr lang="sr-Cyrl-CS" altLang="en-US" sz="2000">
                <a:latin typeface="Book Antiqua" pitchFamily="18" charset="0"/>
              </a:rPr>
              <a:t>Гркљански део</a:t>
            </a:r>
            <a:r>
              <a:rPr lang="en-US" altLang="en-US" sz="2000">
                <a:latin typeface="Book Antiqua" pitchFamily="18" charset="0"/>
              </a:rPr>
              <a:t/>
            </a:r>
            <a:br>
              <a:rPr lang="en-US" altLang="en-US" sz="2000">
                <a:latin typeface="Book Antiqua" pitchFamily="18" charset="0"/>
              </a:rPr>
            </a:br>
            <a:r>
              <a:rPr lang="en-US" altLang="en-US" sz="2000">
                <a:latin typeface="Book Antiqua" pitchFamily="18" charset="0"/>
              </a:rPr>
              <a:t>    (</a:t>
            </a:r>
            <a:r>
              <a:rPr lang="en-US" altLang="en-US" sz="2000" b="1">
                <a:latin typeface="Book Antiqua" pitchFamily="18" charset="0"/>
              </a:rPr>
              <a:t>pars laryngea </a:t>
            </a:r>
            <a:r>
              <a:rPr lang="sr-Cyrl-CS" altLang="en-US" sz="2000" b="1">
                <a:latin typeface="Book Antiqua" pitchFamily="18" charset="0"/>
              </a:rPr>
              <a:t>или</a:t>
            </a:r>
            <a:r>
              <a:rPr lang="en-US" altLang="en-US" sz="2000" b="1">
                <a:latin typeface="Book Antiqua" pitchFamily="18" charset="0"/>
              </a:rPr>
              <a:t> laringofarinks </a:t>
            </a:r>
            <a:br>
              <a:rPr lang="en-US" altLang="en-US" sz="2000" b="1">
                <a:latin typeface="Book Antiqua" pitchFamily="18" charset="0"/>
              </a:rPr>
            </a:br>
            <a:r>
              <a:rPr lang="en-US" altLang="en-US" sz="2000" b="1">
                <a:latin typeface="Book Antiqua" pitchFamily="18" charset="0"/>
              </a:rPr>
              <a:t>    </a:t>
            </a:r>
            <a:r>
              <a:rPr lang="sr-Cyrl-CS" altLang="en-US" sz="2000" b="1">
                <a:latin typeface="Book Antiqua" pitchFamily="18" charset="0"/>
              </a:rPr>
              <a:t>или</a:t>
            </a:r>
            <a:r>
              <a:rPr lang="en-US" altLang="en-US" sz="2000" b="1">
                <a:latin typeface="Book Antiqua" pitchFamily="18" charset="0"/>
              </a:rPr>
              <a:t> hipofarinks</a:t>
            </a:r>
            <a:r>
              <a:rPr lang="en-US" altLang="en-US" sz="2000">
                <a:latin typeface="Book Antiqua" pitchFamily="18" charset="0"/>
              </a:rPr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5"/>
          <p:cNvPicPr>
            <a:picLocks noChangeAspect="1" noChangeArrowheads="1"/>
          </p:cNvPicPr>
          <p:nvPr/>
        </p:nvPicPr>
        <p:blipFill>
          <a:blip r:embed="rId2" cstate="print"/>
          <a:srcRect l="32227" t="29062" r="32031" b="30624"/>
          <a:stretch>
            <a:fillRect/>
          </a:stretch>
        </p:blipFill>
        <p:spPr bwMode="auto">
          <a:xfrm>
            <a:off x="4500563" y="3071813"/>
            <a:ext cx="4357687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Rectangle 1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46513" y="347663"/>
            <a:ext cx="5187950" cy="66992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2292" name="TextBox 8"/>
          <p:cNvSpPr txBox="1">
            <a:spLocks noChangeArrowheads="1"/>
          </p:cNvSpPr>
          <p:nvPr/>
        </p:nvSpPr>
        <p:spPr bwMode="auto">
          <a:xfrm>
            <a:off x="357188" y="928688"/>
            <a:ext cx="5854700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Cyrl-CS" altLang="en-US">
                <a:latin typeface="Book Antiqua" pitchFamily="18" charset="0"/>
              </a:rPr>
              <a:t>Налази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се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иза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носне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дупље</a:t>
            </a:r>
            <a:r>
              <a:rPr lang="en-US" altLang="en-US" sz="2000">
                <a:latin typeface="Book Antiqua" pitchFamily="18" charset="0"/>
              </a:rPr>
              <a:t/>
            </a:r>
            <a:br>
              <a:rPr lang="en-US" altLang="en-US" sz="2000">
                <a:latin typeface="Book Antiqua" pitchFamily="18" charset="0"/>
              </a:rPr>
            </a:br>
            <a:r>
              <a:rPr lang="en-US" altLang="en-US" sz="1000">
                <a:latin typeface="Book Antiqua" pitchFamily="18" charset="0"/>
              </a:rPr>
              <a:t/>
            </a:r>
            <a:br>
              <a:rPr lang="en-US" altLang="en-US" sz="1000">
                <a:latin typeface="Book Antiqua" pitchFamily="18" charset="0"/>
              </a:rPr>
            </a:br>
            <a:r>
              <a:rPr lang="sr-Cyrl-CS" altLang="en-US" b="1">
                <a:latin typeface="Book Antiqua" pitchFamily="18" charset="0"/>
              </a:rPr>
              <a:t>Горњи</a:t>
            </a:r>
            <a:r>
              <a:rPr lang="en-US" altLang="en-US" b="1">
                <a:latin typeface="Book Antiqua" pitchFamily="18" charset="0"/>
              </a:rPr>
              <a:t> </a:t>
            </a:r>
            <a:r>
              <a:rPr lang="sr-Cyrl-CS" altLang="en-US" b="1">
                <a:latin typeface="Book Antiqua" pitchFamily="18" charset="0"/>
              </a:rPr>
              <a:t>зид</a:t>
            </a:r>
            <a:r>
              <a:rPr lang="en-US" altLang="en-US" b="1">
                <a:latin typeface="Book Antiqua" pitchFamily="18" charset="0"/>
              </a:rPr>
              <a:t> – </a:t>
            </a:r>
            <a:r>
              <a:rPr lang="sr-Cyrl-CS" altLang="en-US" b="1">
                <a:latin typeface="Book Antiqua" pitchFamily="18" charset="0"/>
              </a:rPr>
              <a:t>ждрелни</a:t>
            </a:r>
            <a:r>
              <a:rPr lang="en-US" altLang="en-US" b="1">
                <a:latin typeface="Book Antiqua" pitchFamily="18" charset="0"/>
              </a:rPr>
              <a:t> </a:t>
            </a:r>
            <a:r>
              <a:rPr lang="sr-Cyrl-CS" altLang="en-US" b="1">
                <a:latin typeface="Book Antiqua" pitchFamily="18" charset="0"/>
              </a:rPr>
              <a:t>свод</a:t>
            </a:r>
            <a:r>
              <a:rPr lang="en-US" altLang="en-US" b="1">
                <a:latin typeface="Book Antiqua" pitchFamily="18" charset="0"/>
              </a:rPr>
              <a:t> (fornix pharyngis)</a:t>
            </a:r>
            <a:r>
              <a:rPr lang="en-US" altLang="en-US">
                <a:latin typeface="Book Antiqua" pitchFamily="18" charset="0"/>
              </a:rPr>
              <a:t>: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- </a:t>
            </a:r>
            <a:r>
              <a:rPr lang="sr-Cyrl-CS" altLang="en-US">
                <a:latin typeface="Book Antiqua" pitchFamily="18" charset="0"/>
              </a:rPr>
              <a:t>доња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страна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базиларног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дела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окципиталне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кости</a:t>
            </a:r>
            <a:r>
              <a:rPr lang="en-US" altLang="en-US">
                <a:latin typeface="Book Antiqua" pitchFamily="18" charset="0"/>
              </a:rPr>
              <a:t/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- </a:t>
            </a:r>
            <a:r>
              <a:rPr lang="sr-Cyrl-CS" altLang="en-US">
                <a:latin typeface="Book Antiqua" pitchFamily="18" charset="0"/>
              </a:rPr>
              <a:t>доња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страна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тела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сфеноидалне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кости</a:t>
            </a:r>
            <a:endParaRPr lang="en-US" altLang="en-US">
              <a:latin typeface="Book Antiqua" pitchFamily="18" charset="0"/>
            </a:endParaRPr>
          </a:p>
          <a:p>
            <a:endParaRPr lang="en-US" altLang="en-US" sz="1000">
              <a:latin typeface="Book Antiqua" pitchFamily="18" charset="0"/>
            </a:endParaRPr>
          </a:p>
          <a:p>
            <a:r>
              <a:rPr lang="sr-Cyrl-CS" altLang="en-US">
                <a:latin typeface="Book Antiqua" pitchFamily="18" charset="0"/>
              </a:rPr>
              <a:t>На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ждрелоном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своду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налази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се</a:t>
            </a:r>
            <a:r>
              <a:rPr lang="en-US" altLang="en-US">
                <a:latin typeface="Book Antiqua" pitchFamily="18" charset="0"/>
              </a:rPr>
              <a:t/>
            </a:r>
            <a:br>
              <a:rPr lang="en-US" altLang="en-US">
                <a:latin typeface="Book Antiqua" pitchFamily="18" charset="0"/>
              </a:rPr>
            </a:br>
            <a:r>
              <a:rPr lang="sr-Cyrl-CS" altLang="en-US">
                <a:latin typeface="Book Antiqua" pitchFamily="18" charset="0"/>
              </a:rPr>
              <a:t>ждрелни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крајник</a:t>
            </a:r>
            <a:r>
              <a:rPr lang="en-US" altLang="en-US">
                <a:latin typeface="Book Antiqua" pitchFamily="18" charset="0"/>
              </a:rPr>
              <a:t> (</a:t>
            </a:r>
            <a:r>
              <a:rPr lang="en-US" altLang="en-US" b="1" i="1">
                <a:latin typeface="Book Antiqua" pitchFamily="18" charset="0"/>
              </a:rPr>
              <a:t>tonsilla pharyngea</a:t>
            </a:r>
            <a:r>
              <a:rPr lang="en-US" altLang="en-US">
                <a:latin typeface="Book Antiqua" pitchFamily="18" charset="0"/>
              </a:rPr>
              <a:t>),</a:t>
            </a:r>
            <a:br>
              <a:rPr lang="en-US" altLang="en-US">
                <a:latin typeface="Book Antiqua" pitchFamily="18" charset="0"/>
              </a:rPr>
            </a:br>
            <a:r>
              <a:rPr lang="sr-Cyrl-CS" altLang="en-US">
                <a:latin typeface="Book Antiqua" pitchFamily="18" charset="0"/>
              </a:rPr>
              <a:t>тј</a:t>
            </a:r>
            <a:r>
              <a:rPr lang="en-US" altLang="en-US">
                <a:latin typeface="Book Antiqua" pitchFamily="18" charset="0"/>
              </a:rPr>
              <a:t>. “</a:t>
            </a:r>
            <a:r>
              <a:rPr lang="sr-Cyrl-CS" altLang="en-US">
                <a:latin typeface="Book Antiqua" pitchFamily="18" charset="0"/>
              </a:rPr>
              <a:t>трећи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крајник</a:t>
            </a:r>
            <a:r>
              <a:rPr lang="en-US" altLang="en-US">
                <a:latin typeface="Book Antiqua" pitchFamily="18" charset="0"/>
              </a:rPr>
              <a:t>”.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- </a:t>
            </a:r>
            <a:r>
              <a:rPr lang="sr-Cyrl-CS" altLang="en-US">
                <a:latin typeface="Book Antiqua" pitchFamily="18" charset="0"/>
              </a:rPr>
              <a:t>лимфоидно</a:t>
            </a:r>
            <a:r>
              <a:rPr lang="en-US" altLang="en-US">
                <a:latin typeface="Book Antiqua" pitchFamily="18" charset="0"/>
              </a:rPr>
              <a:t>-</a:t>
            </a:r>
            <a:r>
              <a:rPr lang="sr-Cyrl-CS" altLang="en-US">
                <a:latin typeface="Book Antiqua" pitchFamily="18" charset="0"/>
              </a:rPr>
              <a:t>епителни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орган</a:t>
            </a:r>
            <a:r>
              <a:rPr lang="en-US" altLang="en-US">
                <a:latin typeface="Book Antiqua" pitchFamily="18" charset="0"/>
              </a:rPr>
              <a:t>, </a:t>
            </a:r>
            <a:r>
              <a:rPr lang="sr-Cyrl-CS" altLang="en-US">
                <a:latin typeface="Book Antiqua" pitchFamily="18" charset="0"/>
              </a:rPr>
              <a:t>који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садржи</a:t>
            </a:r>
            <a:r>
              <a:rPr lang="en-US" altLang="en-US">
                <a:latin typeface="Book Antiqua" pitchFamily="18" charset="0"/>
              </a:rPr>
              <a:t/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 </a:t>
            </a:r>
            <a:r>
              <a:rPr lang="sr-Cyrl-CS" altLang="en-US">
                <a:latin typeface="Book Antiqua" pitchFamily="18" charset="0"/>
              </a:rPr>
              <a:t>мноштво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лимфних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чворића</a:t>
            </a:r>
            <a:r>
              <a:rPr lang="en-US" altLang="en-US">
                <a:latin typeface="Book Antiqua" pitchFamily="18" charset="0"/>
              </a:rPr>
              <a:t/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- </a:t>
            </a:r>
            <a:r>
              <a:rPr lang="sr-Cyrl-CS" altLang="en-US">
                <a:latin typeface="Book Antiqua" pitchFamily="18" charset="0"/>
              </a:rPr>
              <a:t>крајничне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јамице</a:t>
            </a:r>
            <a:r>
              <a:rPr lang="en-US" altLang="en-US">
                <a:latin typeface="Book Antiqua" pitchFamily="18" charset="0"/>
              </a:rPr>
              <a:t> (</a:t>
            </a:r>
            <a:r>
              <a:rPr lang="en-US" altLang="en-US" b="1" i="1">
                <a:latin typeface="Book Antiqua" pitchFamily="18" charset="0"/>
              </a:rPr>
              <a:t>fossulae tonsillares</a:t>
            </a:r>
            <a:r>
              <a:rPr lang="en-US" altLang="en-US" b="1">
                <a:latin typeface="Book Antiqua" pitchFamily="18" charset="0"/>
              </a:rPr>
              <a:t>)</a:t>
            </a:r>
            <a:r>
              <a:rPr lang="en-US" altLang="en-US">
                <a:latin typeface="Book Antiqua" pitchFamily="18" charset="0"/>
              </a:rPr>
              <a:t/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- </a:t>
            </a:r>
            <a:r>
              <a:rPr lang="sr-Cyrl-CS" altLang="en-US">
                <a:latin typeface="Book Antiqua" pitchFamily="18" charset="0"/>
              </a:rPr>
              <a:t>крајничне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јамице</a:t>
            </a:r>
            <a:r>
              <a:rPr lang="en-US" altLang="en-US">
                <a:latin typeface="Book Antiqua" pitchFamily="18" charset="0"/>
              </a:rPr>
              <a:t> (</a:t>
            </a:r>
            <a:r>
              <a:rPr lang="en-US" altLang="en-US" b="1" i="1">
                <a:latin typeface="Book Antiqua" pitchFamily="18" charset="0"/>
              </a:rPr>
              <a:t>cryptae tonsillares</a:t>
            </a:r>
            <a:r>
              <a:rPr lang="en-US" altLang="en-US">
                <a:latin typeface="Book Antiqua" pitchFamily="18" charset="0"/>
              </a:rPr>
              <a:t>)</a:t>
            </a:r>
          </a:p>
          <a:p>
            <a:endParaRPr lang="en-US" altLang="en-US" sz="2000">
              <a:latin typeface="Book Antiqua" pitchFamily="18" charset="0"/>
            </a:endParaRPr>
          </a:p>
          <a:p>
            <a:r>
              <a:rPr lang="sr-Cyrl-CS" altLang="en-US" b="1">
                <a:latin typeface="Book Antiqua" pitchFamily="18" charset="0"/>
              </a:rPr>
              <a:t>Доњи</a:t>
            </a:r>
            <a:r>
              <a:rPr lang="en-US" altLang="en-US" b="1">
                <a:latin typeface="Book Antiqua" pitchFamily="18" charset="0"/>
              </a:rPr>
              <a:t> – </a:t>
            </a:r>
            <a:r>
              <a:rPr lang="sr-Cyrl-CS" altLang="en-US" b="1">
                <a:latin typeface="Book Antiqua" pitchFamily="18" charset="0"/>
              </a:rPr>
              <a:t>непотпуни</a:t>
            </a:r>
            <a:r>
              <a:rPr lang="en-US" altLang="en-US" b="1">
                <a:latin typeface="Book Antiqua" pitchFamily="18" charset="0"/>
              </a:rPr>
              <a:t> </a:t>
            </a:r>
            <a:r>
              <a:rPr lang="sr-Cyrl-CS" altLang="en-US" b="1">
                <a:latin typeface="Book Antiqua" pitchFamily="18" charset="0"/>
              </a:rPr>
              <a:t>зид</a:t>
            </a:r>
            <a:r>
              <a:rPr lang="en-US" altLang="en-US" b="1">
                <a:latin typeface="Book Antiqua" pitchFamily="18" charset="0"/>
              </a:rPr>
              <a:t>:</a:t>
            </a:r>
            <a:r>
              <a:rPr lang="en-US" altLang="en-US">
                <a:latin typeface="Book Antiqua" pitchFamily="18" charset="0"/>
              </a:rPr>
              <a:t/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- </a:t>
            </a:r>
            <a:r>
              <a:rPr lang="sr-Cyrl-CS" altLang="en-US">
                <a:latin typeface="Book Antiqua" pitchFamily="18" charset="0"/>
              </a:rPr>
              <a:t>меко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непце</a:t>
            </a:r>
            <a:r>
              <a:rPr lang="en-US" altLang="en-US">
                <a:latin typeface="Book Antiqua" pitchFamily="18" charset="0"/>
              </a:rPr>
              <a:t> (</a:t>
            </a:r>
            <a:r>
              <a:rPr lang="en-US" altLang="en-US" b="1">
                <a:latin typeface="Book Antiqua" pitchFamily="18" charset="0"/>
              </a:rPr>
              <a:t>palatum mollae</a:t>
            </a:r>
            <a:r>
              <a:rPr lang="en-US" altLang="en-US">
                <a:latin typeface="Book Antiqua" pitchFamily="18" charset="0"/>
              </a:rPr>
              <a:t>)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* Passavant –</a:t>
            </a:r>
            <a:r>
              <a:rPr lang="sr-Cyrl-CS" altLang="en-US">
                <a:latin typeface="Book Antiqua" pitchFamily="18" charset="0"/>
              </a:rPr>
              <a:t>о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во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слузокожно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испупчење</a:t>
            </a:r>
            <a:r>
              <a:rPr lang="en-US" altLang="en-US" sz="2000">
                <a:latin typeface="Book Antiqua" pitchFamily="18" charset="0"/>
              </a:rPr>
              <a:t/>
            </a:r>
            <a:br>
              <a:rPr lang="en-US" altLang="en-US" sz="2000">
                <a:latin typeface="Book Antiqua" pitchFamily="18" charset="0"/>
              </a:rPr>
            </a:br>
            <a:r>
              <a:rPr lang="en-US" altLang="en-US" sz="2000">
                <a:latin typeface="Book Antiqua" pitchFamily="18" charset="0"/>
              </a:rPr>
              <a:t/>
            </a:r>
            <a:br>
              <a:rPr lang="en-US" altLang="en-US" sz="2000">
                <a:latin typeface="Book Antiqua" pitchFamily="18" charset="0"/>
              </a:rPr>
            </a:br>
            <a:r>
              <a:rPr lang="sr-Cyrl-CS" altLang="en-US" b="1">
                <a:latin typeface="Book Antiqua" pitchFamily="18" charset="0"/>
              </a:rPr>
              <a:t>Предњи</a:t>
            </a:r>
            <a:r>
              <a:rPr lang="en-US" altLang="en-US" b="1">
                <a:latin typeface="Book Antiqua" pitchFamily="18" charset="0"/>
              </a:rPr>
              <a:t> </a:t>
            </a:r>
            <a:r>
              <a:rPr lang="sr-Cyrl-CS" altLang="en-US" b="1">
                <a:latin typeface="Book Antiqua" pitchFamily="18" charset="0"/>
              </a:rPr>
              <a:t>зид</a:t>
            </a:r>
            <a:r>
              <a:rPr lang="en-US" altLang="en-US" b="1">
                <a:latin typeface="Book Antiqua" pitchFamily="18" charset="0"/>
              </a:rPr>
              <a:t> </a:t>
            </a:r>
            <a:r>
              <a:rPr lang="en-US" altLang="en-US">
                <a:latin typeface="Book Antiqua" pitchFamily="18" charset="0"/>
              </a:rPr>
              <a:t>– </a:t>
            </a:r>
            <a:r>
              <a:rPr lang="sr-Cyrl-CS" altLang="en-US">
                <a:latin typeface="Book Antiqua" pitchFamily="18" charset="0"/>
              </a:rPr>
              <a:t>недостаје</a:t>
            </a:r>
            <a:r>
              <a:rPr lang="en-US" altLang="en-US" b="1">
                <a:latin typeface="Book Antiqua" pitchFamily="18" charset="0"/>
              </a:rPr>
              <a:t>:</a:t>
            </a:r>
            <a:r>
              <a:rPr lang="en-US" altLang="en-US">
                <a:latin typeface="Book Antiqua" pitchFamily="18" charset="0"/>
              </a:rPr>
              <a:t/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- choanae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"/>
          <p:cNvPicPr>
            <a:picLocks noChangeAspect="1" noChangeArrowheads="1"/>
          </p:cNvPicPr>
          <p:nvPr/>
        </p:nvPicPr>
        <p:blipFill>
          <a:blip r:embed="rId2" cstate="print"/>
          <a:srcRect l="32227" t="29062" r="32031" b="30624"/>
          <a:stretch>
            <a:fillRect/>
          </a:stretch>
        </p:blipFill>
        <p:spPr bwMode="auto">
          <a:xfrm>
            <a:off x="4500563" y="2571750"/>
            <a:ext cx="4357687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Rectangle 1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60575" y="201613"/>
            <a:ext cx="5187950" cy="6762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3316" name="TextBox 8"/>
          <p:cNvSpPr txBox="1">
            <a:spLocks noChangeArrowheads="1"/>
          </p:cNvSpPr>
          <p:nvPr/>
        </p:nvSpPr>
        <p:spPr bwMode="auto">
          <a:xfrm>
            <a:off x="327025" y="571500"/>
            <a:ext cx="8818563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Cyrl-CS" altLang="en-US" b="1">
                <a:latin typeface="Book Antiqua" pitchFamily="18" charset="0"/>
              </a:rPr>
              <a:t>Задњи</a:t>
            </a:r>
            <a:r>
              <a:rPr lang="en-US" altLang="en-US" b="1">
                <a:latin typeface="Book Antiqua" pitchFamily="18" charset="0"/>
              </a:rPr>
              <a:t> </a:t>
            </a:r>
            <a:r>
              <a:rPr lang="sr-Cyrl-CS" altLang="en-US" b="1">
                <a:latin typeface="Book Antiqua" pitchFamily="18" charset="0"/>
              </a:rPr>
              <a:t>зид</a:t>
            </a:r>
            <a:r>
              <a:rPr lang="en-US" altLang="en-US" b="1">
                <a:latin typeface="Book Antiqua" pitchFamily="18" charset="0"/>
              </a:rPr>
              <a:t>:</a:t>
            </a:r>
            <a:r>
              <a:rPr lang="en-US" altLang="en-US">
                <a:latin typeface="Book Antiqua" pitchFamily="18" charset="0"/>
              </a:rPr>
              <a:t/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- </a:t>
            </a:r>
            <a:r>
              <a:rPr lang="sr-Cyrl-CS" altLang="en-US">
                <a:latin typeface="Book Antiqua" pitchFamily="18" charset="0"/>
              </a:rPr>
              <a:t>одговара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предњем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луку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атласа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и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горњем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делу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аксиса</a:t>
            </a:r>
            <a:endParaRPr lang="en-US" altLang="en-US">
              <a:latin typeface="Book Antiqua" pitchFamily="18" charset="0"/>
            </a:endParaRPr>
          </a:p>
          <a:p>
            <a:endParaRPr lang="en-US" altLang="en-US" sz="2000">
              <a:latin typeface="Book Antiqua" pitchFamily="18" charset="0"/>
            </a:endParaRPr>
          </a:p>
          <a:p>
            <a:r>
              <a:rPr lang="sr-Cyrl-CS" altLang="en-US" b="1">
                <a:latin typeface="Book Antiqua" pitchFamily="18" charset="0"/>
              </a:rPr>
              <a:t>Бочни</a:t>
            </a:r>
            <a:r>
              <a:rPr lang="en-US" altLang="en-US" b="1">
                <a:latin typeface="Book Antiqua" pitchFamily="18" charset="0"/>
              </a:rPr>
              <a:t> </a:t>
            </a:r>
            <a:r>
              <a:rPr lang="sr-Cyrl-CS" altLang="en-US" b="1">
                <a:latin typeface="Book Antiqua" pitchFamily="18" charset="0"/>
              </a:rPr>
              <a:t>зидови</a:t>
            </a:r>
            <a:r>
              <a:rPr lang="en-US" altLang="en-US" b="1">
                <a:latin typeface="Book Antiqua" pitchFamily="18" charset="0"/>
              </a:rPr>
              <a:t> (</a:t>
            </a:r>
            <a:r>
              <a:rPr lang="sr-Cyrl-CS" altLang="en-US" b="1">
                <a:latin typeface="Book Antiqua" pitchFamily="18" charset="0"/>
              </a:rPr>
              <a:t>десни</a:t>
            </a:r>
            <a:r>
              <a:rPr lang="en-US" altLang="en-US" b="1">
                <a:latin typeface="Book Antiqua" pitchFamily="18" charset="0"/>
              </a:rPr>
              <a:t> </a:t>
            </a:r>
            <a:r>
              <a:rPr lang="sr-Cyrl-CS" altLang="en-US" b="1">
                <a:latin typeface="Book Antiqua" pitchFamily="18" charset="0"/>
              </a:rPr>
              <a:t>и</a:t>
            </a:r>
            <a:r>
              <a:rPr lang="en-US" altLang="en-US" b="1">
                <a:latin typeface="Book Antiqua" pitchFamily="18" charset="0"/>
              </a:rPr>
              <a:t> </a:t>
            </a:r>
            <a:r>
              <a:rPr lang="sr-Cyrl-CS" altLang="en-US" b="1">
                <a:latin typeface="Book Antiqua" pitchFamily="18" charset="0"/>
              </a:rPr>
              <a:t>леви</a:t>
            </a:r>
            <a:r>
              <a:rPr lang="en-US" altLang="en-US" b="1">
                <a:latin typeface="Book Antiqua" pitchFamily="18" charset="0"/>
              </a:rPr>
              <a:t>) - </a:t>
            </a:r>
            <a:r>
              <a:rPr lang="sr-Cyrl-CS" altLang="en-US">
                <a:latin typeface="Book Antiqua" pitchFamily="18" charset="0"/>
              </a:rPr>
              <a:t>слузокожне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творевине</a:t>
            </a:r>
            <a:r>
              <a:rPr lang="en-US" altLang="en-US">
                <a:latin typeface="Book Antiqua" pitchFamily="18" charset="0"/>
              </a:rPr>
              <a:t>: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 sz="1000">
                <a:latin typeface="Book Antiqua" pitchFamily="18" charset="0"/>
              </a:rPr>
              <a:t/>
            </a:r>
            <a:br>
              <a:rPr lang="en-US" altLang="en-US" sz="1000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</a:t>
            </a:r>
            <a:r>
              <a:rPr lang="en-US" altLang="en-US" sz="2000" b="1" i="1">
                <a:latin typeface="Book Antiqua" pitchFamily="18" charset="0"/>
              </a:rPr>
              <a:t>- ostium pharyngeum tubae auditivae </a:t>
            </a:r>
            <a:r>
              <a:rPr lang="en-US" altLang="en-US">
                <a:latin typeface="Book Antiqua" pitchFamily="18" charset="0"/>
              </a:rPr>
              <a:t>(</a:t>
            </a:r>
            <a:r>
              <a:rPr lang="sr-Cyrl-CS" altLang="en-US" sz="1600">
                <a:latin typeface="Book Antiqua" pitchFamily="18" charset="0"/>
              </a:rPr>
              <a:t>ждрелни</a:t>
            </a:r>
            <a:r>
              <a:rPr lang="en-US" altLang="en-US" sz="1600">
                <a:latin typeface="Book Antiqua" pitchFamily="18" charset="0"/>
              </a:rPr>
              <a:t> </a:t>
            </a:r>
            <a:r>
              <a:rPr lang="sr-Cyrl-CS" altLang="en-US" sz="1600">
                <a:latin typeface="Book Antiqua" pitchFamily="18" charset="0"/>
              </a:rPr>
              <a:t>отвор</a:t>
            </a:r>
            <a:r>
              <a:rPr lang="en-US" altLang="en-US" sz="1600">
                <a:latin typeface="Book Antiqua" pitchFamily="18" charset="0"/>
              </a:rPr>
              <a:t> </a:t>
            </a:r>
            <a:r>
              <a:rPr lang="sr-Cyrl-CS" altLang="en-US" sz="1600">
                <a:latin typeface="Book Antiqua" pitchFamily="18" charset="0"/>
              </a:rPr>
              <a:t>Еустахијеве</a:t>
            </a:r>
            <a:r>
              <a:rPr lang="en-US" altLang="en-US" sz="1600">
                <a:latin typeface="Book Antiqua" pitchFamily="18" charset="0"/>
              </a:rPr>
              <a:t> </a:t>
            </a:r>
            <a:r>
              <a:rPr lang="sr-Cyrl-CS" altLang="en-US" sz="1600">
                <a:latin typeface="Book Antiqua" pitchFamily="18" charset="0"/>
              </a:rPr>
              <a:t>слушне</a:t>
            </a:r>
            <a:r>
              <a:rPr lang="en-US" altLang="en-US" sz="1600">
                <a:latin typeface="Book Antiqua" pitchFamily="18" charset="0"/>
              </a:rPr>
              <a:t> </a:t>
            </a:r>
            <a:r>
              <a:rPr lang="sr-Cyrl-CS" altLang="en-US" sz="1600">
                <a:latin typeface="Book Antiqua" pitchFamily="18" charset="0"/>
              </a:rPr>
              <a:t>трубе</a:t>
            </a:r>
            <a:r>
              <a:rPr lang="en-US" altLang="en-US">
                <a:latin typeface="Book Antiqua" pitchFamily="18" charset="0"/>
              </a:rPr>
              <a:t>) 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  * </a:t>
            </a:r>
            <a:r>
              <a:rPr lang="sr-Cyrl-CS" altLang="en-US">
                <a:latin typeface="Book Antiqua" pitchFamily="18" charset="0"/>
              </a:rPr>
              <a:t>задња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ивица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овог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отвора</a:t>
            </a:r>
            <a:r>
              <a:rPr lang="en-US" altLang="en-US">
                <a:latin typeface="Book Antiqua" pitchFamily="18" charset="0"/>
              </a:rPr>
              <a:t>–</a:t>
            </a:r>
            <a:r>
              <a:rPr lang="en-US" altLang="en-US" b="1" i="1">
                <a:latin typeface="Book Antiqua" pitchFamily="18" charset="0"/>
              </a:rPr>
              <a:t>torus tubarius</a:t>
            </a:r>
            <a:br>
              <a:rPr lang="en-US" altLang="en-US" b="1" i="1">
                <a:latin typeface="Book Antiqua" pitchFamily="18" charset="0"/>
              </a:rPr>
            </a:br>
            <a:r>
              <a:rPr lang="en-US" altLang="en-US" i="1">
                <a:latin typeface="Book Antiqua" pitchFamily="18" charset="0"/>
              </a:rPr>
              <a:t>     * </a:t>
            </a:r>
            <a:r>
              <a:rPr lang="sr-Cyrl-CS" altLang="en-US">
                <a:latin typeface="Book Antiqua" pitchFamily="18" charset="0"/>
              </a:rPr>
              <a:t>од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доњег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краја</a:t>
            </a:r>
            <a:r>
              <a:rPr lang="en-US" altLang="en-US">
                <a:latin typeface="Book Antiqua" pitchFamily="18" charset="0"/>
              </a:rPr>
              <a:t> torus tubarius-a </a:t>
            </a:r>
            <a:r>
              <a:rPr lang="sr-Cyrl-CS" altLang="en-US">
                <a:latin typeface="Book Antiqua" pitchFamily="18" charset="0"/>
              </a:rPr>
              <a:t>наниже</a:t>
            </a:r>
            <a:r>
              <a:rPr lang="en-US" altLang="en-US">
                <a:latin typeface="Book Antiqua" pitchFamily="18" charset="0"/>
              </a:rPr>
              <a:t/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    </a:t>
            </a:r>
            <a:r>
              <a:rPr lang="sr-Cyrl-CS" altLang="en-US">
                <a:latin typeface="Book Antiqua" pitchFamily="18" charset="0"/>
              </a:rPr>
              <a:t>се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спушта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en-US" altLang="en-US" b="1" i="1">
                <a:latin typeface="Book Antiqua" pitchFamily="18" charset="0"/>
              </a:rPr>
              <a:t>plica salpingopharyngea</a:t>
            </a:r>
            <a:r>
              <a:rPr lang="en-US" altLang="en-US">
                <a:latin typeface="Book Antiqua" pitchFamily="18" charset="0"/>
              </a:rPr>
              <a:t/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  * </a:t>
            </a:r>
            <a:r>
              <a:rPr lang="sr-Cyrl-CS" altLang="en-US">
                <a:latin typeface="Book Antiqua" pitchFamily="18" charset="0"/>
              </a:rPr>
              <a:t>доња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ивица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овог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отвора</a:t>
            </a:r>
            <a:r>
              <a:rPr lang="en-US" altLang="en-US">
                <a:latin typeface="Book Antiqua" pitchFamily="18" charset="0"/>
              </a:rPr>
              <a:t> –</a:t>
            </a:r>
            <a:r>
              <a:rPr lang="en-US" altLang="en-US" b="1" i="1">
                <a:latin typeface="Book Antiqua" pitchFamily="18" charset="0"/>
              </a:rPr>
              <a:t>torus levatorius</a:t>
            </a:r>
            <a:br>
              <a:rPr lang="en-US" altLang="en-US" b="1" i="1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/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</a:t>
            </a:r>
            <a:r>
              <a:rPr lang="en-US" altLang="en-US" sz="2000" b="1" i="1">
                <a:latin typeface="Book Antiqua" pitchFamily="18" charset="0"/>
              </a:rPr>
              <a:t>- recessus pharyngeus</a:t>
            </a:r>
            <a:r>
              <a:rPr lang="en-US" altLang="en-US" sz="2000">
                <a:latin typeface="Book Antiqua" pitchFamily="18" charset="0"/>
              </a:rPr>
              <a:t> (</a:t>
            </a:r>
            <a:r>
              <a:rPr lang="sr-Cyrl-CS" altLang="en-US" sz="2000">
                <a:latin typeface="Book Antiqua" pitchFamily="18" charset="0"/>
              </a:rPr>
              <a:t>ждрелни</a:t>
            </a:r>
            <a:r>
              <a:rPr lang="en-US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шпаг</a:t>
            </a:r>
            <a:r>
              <a:rPr lang="en-US" altLang="en-US" sz="2000">
                <a:latin typeface="Book Antiqua" pitchFamily="18" charset="0"/>
              </a:rPr>
              <a:t>)</a:t>
            </a:r>
            <a:r>
              <a:rPr lang="en-US" altLang="en-US">
                <a:latin typeface="Book Antiqua" pitchFamily="18" charset="0"/>
              </a:rPr>
              <a:t/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   </a:t>
            </a:r>
            <a:r>
              <a:rPr lang="sr-Cyrl-CS" altLang="en-US">
                <a:latin typeface="Book Antiqua" pitchFamily="18" charset="0"/>
              </a:rPr>
              <a:t>слузокожно</a:t>
            </a: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удубљење</a:t>
            </a:r>
            <a:r>
              <a:rPr lang="en-US" altLang="en-US">
                <a:latin typeface="Book Antiqua" pitchFamily="18" charset="0"/>
              </a:rPr>
              <a:t>, </a:t>
            </a:r>
            <a:r>
              <a:rPr lang="sr-Cyrl-CS" altLang="en-US">
                <a:latin typeface="Book Antiqua" pitchFamily="18" charset="0"/>
              </a:rPr>
              <a:t>позади</a:t>
            </a:r>
            <a:r>
              <a:rPr lang="en-US" altLang="en-US">
                <a:latin typeface="Book Antiqua" pitchFamily="18" charset="0"/>
              </a:rPr>
              <a:t> torus tubarius-</a:t>
            </a:r>
            <a:r>
              <a:rPr lang="sr-Cyrl-CS" altLang="en-US">
                <a:latin typeface="Book Antiqua" pitchFamily="18" charset="0"/>
              </a:rPr>
              <a:t>а</a:t>
            </a:r>
            <a:r>
              <a:rPr lang="en-US" altLang="en-US">
                <a:latin typeface="Book Antiqua" pitchFamily="18" charset="0"/>
              </a:rPr>
              <a:t/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/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</a:t>
            </a:r>
            <a:r>
              <a:rPr lang="en-US" altLang="en-US" sz="2000" b="1" i="1">
                <a:latin typeface="Book Antiqua" pitchFamily="18" charset="0"/>
              </a:rPr>
              <a:t>- tonsilla tubaria </a:t>
            </a:r>
            <a:r>
              <a:rPr lang="en-US" altLang="en-US" sz="2000">
                <a:latin typeface="Book Antiqua" pitchFamily="18" charset="0"/>
              </a:rPr>
              <a:t>(</a:t>
            </a:r>
            <a:r>
              <a:rPr lang="sr-Cyrl-CS" altLang="en-US" sz="2000">
                <a:latin typeface="Book Antiqua" pitchFamily="18" charset="0"/>
              </a:rPr>
              <a:t>трубни</a:t>
            </a:r>
            <a:r>
              <a:rPr lang="en-US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крајник</a:t>
            </a:r>
            <a:r>
              <a:rPr lang="en-US" altLang="en-US" sz="2000">
                <a:latin typeface="Book Antiqua" pitchFamily="18" charset="0"/>
              </a:rPr>
              <a:t>)</a:t>
            </a:r>
            <a:br>
              <a:rPr lang="en-US" altLang="en-US" sz="2000">
                <a:latin typeface="Book Antiqua" pitchFamily="18" charset="0"/>
              </a:rPr>
            </a:br>
            <a:r>
              <a:rPr lang="en-US" altLang="en-US" sz="2000">
                <a:latin typeface="Book Antiqua" pitchFamily="18" charset="0"/>
              </a:rPr>
              <a:t/>
            </a:r>
            <a:br>
              <a:rPr lang="en-US" altLang="en-US" sz="2000">
                <a:latin typeface="Book Antiqua" pitchFamily="18" charset="0"/>
              </a:rPr>
            </a:br>
            <a:endParaRPr lang="en-US" altLang="en-US">
              <a:latin typeface="Book Antiqua" pitchFamily="18" charset="0"/>
            </a:endParaRPr>
          </a:p>
        </p:txBody>
      </p:sp>
      <p:sp>
        <p:nvSpPr>
          <p:cNvPr id="13317" name="Rectangle 4"/>
          <p:cNvSpPr>
            <a:spLocks noChangeArrowheads="1"/>
          </p:cNvSpPr>
          <p:nvPr/>
        </p:nvSpPr>
        <p:spPr bwMode="auto">
          <a:xfrm>
            <a:off x="285750" y="5000625"/>
            <a:ext cx="4071938" cy="1477963"/>
          </a:xfrm>
          <a:prstGeom prst="rect">
            <a:avLst/>
          </a:prstGeom>
          <a:solidFill>
            <a:srgbClr val="F4DADA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en-US" b="1">
                <a:latin typeface="Book Antiqua" pitchFamily="18" charset="0"/>
              </a:rPr>
              <a:t>Waldeyer-o</a:t>
            </a:r>
            <a:r>
              <a:rPr lang="sr-Cyrl-CS" altLang="en-US" b="1">
                <a:latin typeface="Book Antiqua" pitchFamily="18" charset="0"/>
              </a:rPr>
              <a:t>в</a:t>
            </a:r>
            <a:r>
              <a:rPr lang="en-US" altLang="en-US" b="1">
                <a:latin typeface="Book Antiqua" pitchFamily="18" charset="0"/>
              </a:rPr>
              <a:t> </a:t>
            </a:r>
            <a:r>
              <a:rPr lang="sr-Cyrl-CS" altLang="en-US" b="1">
                <a:latin typeface="Book Antiqua" pitchFamily="18" charset="0"/>
              </a:rPr>
              <a:t>лимфатични прстен</a:t>
            </a:r>
            <a:r>
              <a:rPr lang="en-US" altLang="en-US" b="1">
                <a:latin typeface="Book Antiqua" pitchFamily="18" charset="0"/>
              </a:rPr>
              <a:t>:</a:t>
            </a:r>
            <a:br>
              <a:rPr lang="en-US" altLang="en-US" b="1">
                <a:latin typeface="Book Antiqua" pitchFamily="18" charset="0"/>
              </a:rPr>
            </a:br>
            <a:r>
              <a:rPr lang="en-US" altLang="en-US" b="1">
                <a:latin typeface="Book Antiqua" pitchFamily="18" charset="0"/>
              </a:rPr>
              <a:t>- tonsilla pharyngea (1)</a:t>
            </a:r>
            <a:br>
              <a:rPr lang="en-US" altLang="en-US" b="1">
                <a:latin typeface="Book Antiqua" pitchFamily="18" charset="0"/>
              </a:rPr>
            </a:br>
            <a:r>
              <a:rPr lang="en-US" altLang="en-US" b="1">
                <a:latin typeface="Book Antiqua" pitchFamily="18" charset="0"/>
              </a:rPr>
              <a:t>- tonsillae tubariae  (2)</a:t>
            </a:r>
            <a:br>
              <a:rPr lang="en-US" altLang="en-US" b="1">
                <a:latin typeface="Book Antiqua" pitchFamily="18" charset="0"/>
              </a:rPr>
            </a:br>
            <a:r>
              <a:rPr lang="en-US" altLang="en-US" b="1">
                <a:latin typeface="Book Antiqua" pitchFamily="18" charset="0"/>
              </a:rPr>
              <a:t>- tonsillae palatinae (2)</a:t>
            </a:r>
            <a:br>
              <a:rPr lang="en-US" altLang="en-US" b="1">
                <a:latin typeface="Book Antiqua" pitchFamily="18" charset="0"/>
              </a:rPr>
            </a:br>
            <a:r>
              <a:rPr lang="en-US" altLang="en-US" b="1">
                <a:latin typeface="Book Antiqua" pitchFamily="18" charset="0"/>
              </a:rPr>
              <a:t>- tonsila lingualis (1)</a:t>
            </a:r>
            <a:endParaRPr lang="en-US" altLang="en-US">
              <a:latin typeface="Verdan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5"/>
          <p:cNvPicPr>
            <a:picLocks noChangeAspect="1" noChangeArrowheads="1"/>
          </p:cNvPicPr>
          <p:nvPr/>
        </p:nvPicPr>
        <p:blipFill>
          <a:blip r:embed="rId2" cstate="print"/>
          <a:srcRect l="32227" t="29062" r="32031" b="30624"/>
          <a:stretch>
            <a:fillRect/>
          </a:stretch>
        </p:blipFill>
        <p:spPr bwMode="auto">
          <a:xfrm>
            <a:off x="4572000" y="1785938"/>
            <a:ext cx="4357688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Rectangle 1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46513" y="347663"/>
            <a:ext cx="5089525" cy="66992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4340" name="TextBox 8"/>
          <p:cNvSpPr txBox="1">
            <a:spLocks noChangeArrowheads="1"/>
          </p:cNvSpPr>
          <p:nvPr/>
        </p:nvSpPr>
        <p:spPr bwMode="auto">
          <a:xfrm>
            <a:off x="357188" y="1071563"/>
            <a:ext cx="6692900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Cyrl-CS" altLang="en-US" sz="2000">
                <a:latin typeface="Book Antiqua" pitchFamily="18" charset="0"/>
              </a:rPr>
              <a:t>Налази</a:t>
            </a:r>
            <a:r>
              <a:rPr lang="en-US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се</a:t>
            </a:r>
            <a:r>
              <a:rPr lang="en-US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иза</a:t>
            </a:r>
            <a:r>
              <a:rPr lang="en-US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усне</a:t>
            </a:r>
            <a:r>
              <a:rPr lang="en-US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дупље</a:t>
            </a:r>
            <a:r>
              <a:rPr lang="en-US" altLang="en-US" sz="2000">
                <a:latin typeface="Book Antiqua" pitchFamily="18" charset="0"/>
              </a:rPr>
              <a:t>, </a:t>
            </a:r>
            <a:r>
              <a:rPr lang="sr-Cyrl-CS" altLang="en-US" sz="2000">
                <a:latin typeface="Book Antiqua" pitchFamily="18" charset="0"/>
              </a:rPr>
              <a:t>са</a:t>
            </a:r>
            <a:r>
              <a:rPr lang="en-US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којом</a:t>
            </a:r>
            <a:r>
              <a:rPr lang="en-US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комуницира</a:t>
            </a:r>
            <a:r>
              <a:rPr lang="en-US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преко</a:t>
            </a:r>
            <a:r>
              <a:rPr lang="en-US" altLang="en-US" sz="2000">
                <a:latin typeface="Book Antiqua" pitchFamily="18" charset="0"/>
              </a:rPr>
              <a:t/>
            </a:r>
            <a:br>
              <a:rPr lang="en-US" altLang="en-US" sz="2000">
                <a:latin typeface="Book Antiqua" pitchFamily="18" charset="0"/>
              </a:rPr>
            </a:br>
            <a:r>
              <a:rPr lang="en-US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ждрелног</a:t>
            </a:r>
            <a:r>
              <a:rPr lang="en-US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сужења</a:t>
            </a:r>
            <a:r>
              <a:rPr lang="en-US" altLang="en-US" sz="2000">
                <a:latin typeface="Book Antiqua" pitchFamily="18" charset="0"/>
              </a:rPr>
              <a:t> (isthmus faucium)</a:t>
            </a:r>
          </a:p>
          <a:p>
            <a:endParaRPr lang="en-US" altLang="en-US" sz="2000">
              <a:latin typeface="Book Antiqua" pitchFamily="18" charset="0"/>
            </a:endParaRPr>
          </a:p>
          <a:p>
            <a:r>
              <a:rPr lang="sr-Cyrl-CS" altLang="en-US" sz="2000" b="1" u="sng">
                <a:latin typeface="Book Antiqua" pitchFamily="18" charset="0"/>
              </a:rPr>
              <a:t>Границе</a:t>
            </a:r>
            <a:r>
              <a:rPr lang="en-US" altLang="en-US" sz="2000" b="1" u="sng">
                <a:latin typeface="Book Antiqua" pitchFamily="18" charset="0"/>
              </a:rPr>
              <a:t>:</a:t>
            </a:r>
            <a:r>
              <a:rPr lang="en-US" altLang="en-US" sz="2000">
                <a:latin typeface="Book Antiqua" pitchFamily="18" charset="0"/>
              </a:rPr>
              <a:t/>
            </a:r>
            <a:br>
              <a:rPr lang="en-US" altLang="en-US" sz="2000">
                <a:latin typeface="Book Antiqua" pitchFamily="18" charset="0"/>
              </a:rPr>
            </a:br>
            <a:r>
              <a:rPr lang="en-US" altLang="en-US" sz="2000">
                <a:latin typeface="Book Antiqua" pitchFamily="18" charset="0"/>
              </a:rPr>
              <a:t>- </a:t>
            </a:r>
            <a:r>
              <a:rPr lang="sr-Cyrl-CS" altLang="en-US" sz="2000" b="1">
                <a:latin typeface="Book Antiqua" pitchFamily="18" charset="0"/>
              </a:rPr>
              <a:t>горе</a:t>
            </a:r>
            <a:r>
              <a:rPr lang="en-US" altLang="en-US" sz="2000" b="1">
                <a:latin typeface="Book Antiqua" pitchFamily="18" charset="0"/>
              </a:rPr>
              <a:t>:</a:t>
            </a:r>
            <a:r>
              <a:rPr lang="en-US" altLang="en-US" sz="2000">
                <a:latin typeface="Book Antiqua" pitchFamily="18" charset="0"/>
              </a:rPr>
              <a:t> - Passavant-</a:t>
            </a:r>
            <a:r>
              <a:rPr lang="sr-Cyrl-CS" altLang="en-US" sz="2000">
                <a:latin typeface="Book Antiqua" pitchFamily="18" charset="0"/>
              </a:rPr>
              <a:t>ово</a:t>
            </a:r>
            <a:r>
              <a:rPr lang="en-US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испупчење</a:t>
            </a:r>
            <a:r>
              <a:rPr lang="en-US" altLang="en-US" sz="2000">
                <a:latin typeface="Book Antiqua" pitchFamily="18" charset="0"/>
              </a:rPr>
              <a:t/>
            </a:r>
            <a:br>
              <a:rPr lang="en-US" altLang="en-US" sz="2000">
                <a:latin typeface="Book Antiqua" pitchFamily="18" charset="0"/>
              </a:rPr>
            </a:br>
            <a:r>
              <a:rPr lang="en-US" altLang="en-US" sz="2000">
                <a:latin typeface="Book Antiqua" pitchFamily="18" charset="0"/>
              </a:rPr>
              <a:t>            - </a:t>
            </a:r>
            <a:r>
              <a:rPr lang="sr-Cyrl-CS" altLang="en-US" sz="2000">
                <a:latin typeface="Book Antiqua" pitchFamily="18" charset="0"/>
              </a:rPr>
              <a:t>меко</a:t>
            </a:r>
            <a:r>
              <a:rPr lang="en-US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непце</a:t>
            </a:r>
            <a:r>
              <a:rPr lang="en-US" altLang="en-US" sz="2000">
                <a:latin typeface="Book Antiqua" pitchFamily="18" charset="0"/>
              </a:rPr>
              <a:t/>
            </a:r>
            <a:br>
              <a:rPr lang="en-US" altLang="en-US" sz="2000">
                <a:latin typeface="Book Antiqua" pitchFamily="18" charset="0"/>
              </a:rPr>
            </a:br>
            <a:r>
              <a:rPr lang="en-US" altLang="en-US" sz="2000">
                <a:latin typeface="Book Antiqua" pitchFamily="18" charset="0"/>
              </a:rPr>
              <a:t>- </a:t>
            </a:r>
            <a:r>
              <a:rPr lang="sr-Cyrl-CS" altLang="en-US" sz="2000" b="1">
                <a:latin typeface="Book Antiqua" pitchFamily="18" charset="0"/>
              </a:rPr>
              <a:t>напред</a:t>
            </a:r>
            <a:r>
              <a:rPr lang="en-US" altLang="en-US" sz="2000" b="1">
                <a:latin typeface="Book Antiqua" pitchFamily="18" charset="0"/>
              </a:rPr>
              <a:t>: </a:t>
            </a:r>
            <a:r>
              <a:rPr lang="en-US" altLang="en-US" sz="2000">
                <a:latin typeface="Book Antiqua" pitchFamily="18" charset="0"/>
              </a:rPr>
              <a:t>- isthmus faucium</a:t>
            </a:r>
            <a:br>
              <a:rPr lang="en-US" altLang="en-US" sz="2000">
                <a:latin typeface="Book Antiqua" pitchFamily="18" charset="0"/>
              </a:rPr>
            </a:br>
            <a:r>
              <a:rPr lang="en-US" altLang="en-US" sz="2000">
                <a:latin typeface="Book Antiqua" pitchFamily="18" charset="0"/>
              </a:rPr>
              <a:t>- </a:t>
            </a:r>
            <a:r>
              <a:rPr lang="sr-Cyrl-CS" altLang="en-US" sz="2000" b="1">
                <a:latin typeface="Book Antiqua" pitchFamily="18" charset="0"/>
              </a:rPr>
              <a:t>доле</a:t>
            </a:r>
            <a:r>
              <a:rPr lang="en-US" altLang="en-US" sz="2000" b="1">
                <a:latin typeface="Book Antiqua" pitchFamily="18" charset="0"/>
              </a:rPr>
              <a:t>:</a:t>
            </a:r>
            <a:br>
              <a:rPr lang="en-US" altLang="en-US" sz="2000" b="1">
                <a:latin typeface="Book Antiqua" pitchFamily="18" charset="0"/>
              </a:rPr>
            </a:br>
            <a:r>
              <a:rPr lang="en-US" altLang="en-US" sz="2000" b="1">
                <a:latin typeface="Book Antiqua" pitchFamily="18" charset="0"/>
              </a:rPr>
              <a:t>      </a:t>
            </a:r>
            <a:r>
              <a:rPr lang="sr-Cyrl-CS" altLang="en-US" sz="2000">
                <a:latin typeface="Book Antiqua" pitchFamily="18" charset="0"/>
              </a:rPr>
              <a:t>линија</a:t>
            </a:r>
            <a:r>
              <a:rPr lang="en-US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која</a:t>
            </a:r>
            <a:r>
              <a:rPr lang="en-US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пролази</a:t>
            </a:r>
            <a:r>
              <a:rPr lang="en-US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кроз</a:t>
            </a:r>
            <a:r>
              <a:rPr lang="en-US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горњу</a:t>
            </a:r>
            <a:r>
              <a:rPr lang="en-US" altLang="en-US" sz="2000">
                <a:latin typeface="Book Antiqua" pitchFamily="18" charset="0"/>
              </a:rPr>
              <a:t> </a:t>
            </a:r>
            <a:br>
              <a:rPr lang="en-US" altLang="en-US" sz="2000">
                <a:latin typeface="Book Antiqua" pitchFamily="18" charset="0"/>
              </a:rPr>
            </a:br>
            <a:r>
              <a:rPr lang="en-US" altLang="en-US" sz="2000">
                <a:latin typeface="Book Antiqua" pitchFamily="18" charset="0"/>
              </a:rPr>
              <a:t>      </a:t>
            </a:r>
            <a:r>
              <a:rPr lang="sr-Cyrl-CS" altLang="en-US" sz="2000">
                <a:latin typeface="Book Antiqua" pitchFamily="18" charset="0"/>
              </a:rPr>
              <a:t>ивицу</a:t>
            </a:r>
            <a:r>
              <a:rPr lang="en-US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подигнутог</a:t>
            </a:r>
            <a:r>
              <a:rPr lang="en-US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епиглотиса</a:t>
            </a:r>
            <a:r>
              <a:rPr lang="en-US" altLang="en-US" sz="2000">
                <a:latin typeface="Book Antiqua" pitchFamily="18" charset="0"/>
              </a:rPr>
              <a:t/>
            </a:r>
            <a:br>
              <a:rPr lang="en-US" altLang="en-US" sz="2000">
                <a:latin typeface="Book Antiqua" pitchFamily="18" charset="0"/>
              </a:rPr>
            </a:br>
            <a:r>
              <a:rPr lang="en-US" altLang="en-US" sz="2000">
                <a:latin typeface="Book Antiqua" pitchFamily="18" charset="0"/>
              </a:rPr>
              <a:t/>
            </a:r>
            <a:br>
              <a:rPr lang="en-US" altLang="en-US" sz="2000">
                <a:latin typeface="Book Antiqua" pitchFamily="18" charset="0"/>
              </a:rPr>
            </a:br>
            <a:r>
              <a:rPr lang="sr-Cyrl-CS" altLang="en-US" sz="2000" b="1" u="sng">
                <a:latin typeface="Book Antiqua" pitchFamily="18" charset="0"/>
              </a:rPr>
              <a:t>Зидови</a:t>
            </a:r>
            <a:r>
              <a:rPr lang="en-US" altLang="en-US" sz="2000" b="1" u="sng">
                <a:latin typeface="Book Antiqua" pitchFamily="18" charset="0"/>
              </a:rPr>
              <a:t>:</a:t>
            </a:r>
            <a:r>
              <a:rPr lang="en-US" altLang="en-US" sz="2000">
                <a:latin typeface="Book Antiqua" pitchFamily="18" charset="0"/>
              </a:rPr>
              <a:t/>
            </a:r>
            <a:br>
              <a:rPr lang="en-US" altLang="en-US" sz="2000">
                <a:latin typeface="Book Antiqua" pitchFamily="18" charset="0"/>
              </a:rPr>
            </a:br>
            <a:r>
              <a:rPr lang="en-US" altLang="en-US" sz="2000">
                <a:latin typeface="Book Antiqua" pitchFamily="18" charset="0"/>
              </a:rPr>
              <a:t>- </a:t>
            </a:r>
            <a:r>
              <a:rPr lang="sr-Cyrl-CS" altLang="en-US" sz="2000" b="1">
                <a:latin typeface="Book Antiqua" pitchFamily="18" charset="0"/>
              </a:rPr>
              <a:t>задњи</a:t>
            </a:r>
            <a:r>
              <a:rPr lang="en-US" altLang="en-US" sz="2000" b="1">
                <a:latin typeface="Book Antiqua" pitchFamily="18" charset="0"/>
              </a:rPr>
              <a:t> </a:t>
            </a:r>
            <a:r>
              <a:rPr lang="sr-Cyrl-CS" altLang="en-US" sz="2000" b="1">
                <a:latin typeface="Book Antiqua" pitchFamily="18" charset="0"/>
              </a:rPr>
              <a:t>зид</a:t>
            </a:r>
            <a:r>
              <a:rPr lang="en-US" altLang="en-US" sz="2000" b="1">
                <a:latin typeface="Book Antiqua" pitchFamily="18" charset="0"/>
              </a:rPr>
              <a:t> </a:t>
            </a:r>
            <a:r>
              <a:rPr lang="en-US" altLang="en-US" sz="2000">
                <a:latin typeface="Book Antiqua" pitchFamily="18" charset="0"/>
              </a:rPr>
              <a:t>– </a:t>
            </a:r>
            <a:r>
              <a:rPr lang="sr-Cyrl-CS" altLang="en-US" sz="2000">
                <a:latin typeface="Book Antiqua" pitchFamily="18" charset="0"/>
              </a:rPr>
              <a:t>одговара</a:t>
            </a:r>
            <a:r>
              <a:rPr lang="en-US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телима</a:t>
            </a:r>
            <a:r>
              <a:rPr lang="en-US" altLang="en-US" sz="2000">
                <a:latin typeface="Book Antiqua" pitchFamily="18" charset="0"/>
              </a:rPr>
              <a:t> </a:t>
            </a:r>
            <a:r>
              <a:rPr lang="sr-Cyrl-CS" altLang="en-US" sz="2000">
                <a:latin typeface="Book Antiqua" pitchFamily="18" charset="0"/>
              </a:rPr>
              <a:t>Ц</a:t>
            </a:r>
            <a:r>
              <a:rPr lang="en-US" altLang="en-US" sz="2000">
                <a:latin typeface="Book Antiqua" pitchFamily="18" charset="0"/>
              </a:rPr>
              <a:t>2</a:t>
            </a:r>
            <a:r>
              <a:rPr lang="sr-Cyrl-CS" altLang="en-US" sz="2000">
                <a:latin typeface="Book Antiqua" pitchFamily="18" charset="0"/>
              </a:rPr>
              <a:t>иЦ</a:t>
            </a:r>
            <a:r>
              <a:rPr lang="en-US" altLang="en-US" sz="2000">
                <a:latin typeface="Book Antiqua" pitchFamily="18" charset="0"/>
              </a:rPr>
              <a:t>3</a:t>
            </a:r>
            <a:br>
              <a:rPr lang="en-US" altLang="en-US" sz="2000">
                <a:latin typeface="Book Antiqua" pitchFamily="18" charset="0"/>
              </a:rPr>
            </a:br>
            <a:r>
              <a:rPr lang="en-US" altLang="en-US" sz="2000">
                <a:latin typeface="Book Antiqua" pitchFamily="18" charset="0"/>
              </a:rPr>
              <a:t>- </a:t>
            </a:r>
            <a:r>
              <a:rPr lang="sr-Cyrl-CS" altLang="en-US" sz="2000" b="1">
                <a:latin typeface="Book Antiqua" pitchFamily="18" charset="0"/>
              </a:rPr>
              <a:t>два</a:t>
            </a:r>
            <a:r>
              <a:rPr lang="en-US" altLang="en-US" sz="2000" b="1">
                <a:latin typeface="Book Antiqua" pitchFamily="18" charset="0"/>
              </a:rPr>
              <a:t> </a:t>
            </a:r>
            <a:r>
              <a:rPr lang="sr-Cyrl-CS" altLang="en-US" sz="2000" b="1">
                <a:latin typeface="Book Antiqua" pitchFamily="18" charset="0"/>
              </a:rPr>
              <a:t>бочна</a:t>
            </a:r>
            <a:r>
              <a:rPr lang="en-US" altLang="en-US" sz="2000" b="1">
                <a:latin typeface="Book Antiqua" pitchFamily="18" charset="0"/>
              </a:rPr>
              <a:t> </a:t>
            </a:r>
            <a:r>
              <a:rPr lang="sr-Cyrl-CS" altLang="en-US" sz="2000" b="1">
                <a:latin typeface="Book Antiqua" pitchFamily="18" charset="0"/>
              </a:rPr>
              <a:t>зида</a:t>
            </a:r>
            <a:r>
              <a:rPr lang="en-US" altLang="en-US" sz="2000">
                <a:latin typeface="Book Antiqua" pitchFamily="18" charset="0"/>
              </a:rPr>
              <a:t/>
            </a:r>
            <a:br>
              <a:rPr lang="en-US" altLang="en-US" sz="2000">
                <a:latin typeface="Book Antiqua" pitchFamily="18" charset="0"/>
              </a:rPr>
            </a:br>
            <a:r>
              <a:rPr lang="en-US" altLang="en-US" sz="2000">
                <a:latin typeface="Book Antiqua" pitchFamily="18" charset="0"/>
              </a:rPr>
              <a:t/>
            </a:r>
            <a:br>
              <a:rPr lang="en-US" altLang="en-US" sz="2000">
                <a:latin typeface="Book Antiqua" pitchFamily="18" charset="0"/>
              </a:rPr>
            </a:br>
            <a:r>
              <a:rPr lang="en-US" altLang="en-US" sz="1000">
                <a:latin typeface="Book Antiqua" pitchFamily="18" charset="0"/>
              </a:rPr>
              <a:t/>
            </a:r>
            <a:br>
              <a:rPr lang="en-US" altLang="en-US" sz="1000">
                <a:latin typeface="Book Antiqua" pitchFamily="18" charset="0"/>
              </a:rPr>
            </a:br>
            <a:endParaRPr lang="en-US" altLang="en-US">
              <a:latin typeface="Book Antiqu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"/>
          <p:cNvSpPr>
            <a:spLocks noChangeArrowheads="1"/>
          </p:cNvSpPr>
          <p:nvPr/>
        </p:nvSpPr>
        <p:spPr bwMode="auto">
          <a:xfrm>
            <a:off x="214313" y="428625"/>
            <a:ext cx="8572500" cy="610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buFont typeface="Arial" pitchFamily="34" charset="0"/>
              <a:buChar char="-"/>
            </a:pPr>
            <a:r>
              <a:rPr lang="en-US" altLang="en-US" sz="2000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представља задњи отвор усне дупље</a:t>
            </a:r>
            <a:r>
              <a:rPr lang="en-US" altLang="en-US">
                <a:latin typeface="Book Antiqua" pitchFamily="18" charset="0"/>
              </a:rPr>
              <a:t>, 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</a:t>
            </a:r>
            <a:r>
              <a:rPr lang="sr-Cyrl-CS" altLang="en-US">
                <a:latin typeface="Book Antiqua" pitchFamily="18" charset="0"/>
              </a:rPr>
              <a:t>преко кога је она у вези са ждрелном дупљом</a:t>
            </a:r>
            <a:r>
              <a:rPr lang="en-US" altLang="en-US">
                <a:latin typeface="Book Antiqua" pitchFamily="18" charset="0"/>
              </a:rPr>
              <a:t>.</a:t>
            </a:r>
          </a:p>
          <a:p>
            <a:pPr>
              <a:lnSpc>
                <a:spcPct val="90000"/>
              </a:lnSpc>
              <a:buFont typeface="Arial" pitchFamily="34" charset="0"/>
              <a:buChar char="-"/>
            </a:pP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</a:rPr>
              <a:t>мења облик под дејством </a:t>
            </a:r>
            <a:r>
              <a:rPr lang="en-US" altLang="en-US">
                <a:latin typeface="Book Antiqua" pitchFamily="18" charset="0"/>
              </a:rPr>
              <a:t>musculi palati et faucium</a:t>
            </a:r>
            <a:br>
              <a:rPr lang="en-US" altLang="en-US">
                <a:latin typeface="Book Antiqua" pitchFamily="18" charset="0"/>
              </a:rPr>
            </a:br>
            <a:endParaRPr lang="en-US" altLang="en-US">
              <a:latin typeface="Book Antiqua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sr-Cyrl-CS" altLang="en-US" u="sng">
                <a:latin typeface="Book Antiqua" pitchFamily="18" charset="0"/>
              </a:rPr>
              <a:t>Горња граница</a:t>
            </a:r>
            <a:r>
              <a:rPr lang="en-US" altLang="en-US">
                <a:latin typeface="Book Antiqua" pitchFamily="18" charset="0"/>
              </a:rPr>
              <a:t>: </a:t>
            </a:r>
            <a:br>
              <a:rPr lang="en-US" altLang="en-US">
                <a:latin typeface="Book Antiqua" pitchFamily="18" charset="0"/>
              </a:rPr>
            </a:br>
            <a:r>
              <a:rPr lang="sr-Cyrl-CS" altLang="en-US">
                <a:latin typeface="Book Antiqua" pitchFamily="18" charset="0"/>
              </a:rPr>
              <a:t>задња ивица меког непца са увулом</a:t>
            </a:r>
            <a:endParaRPr lang="en-US" altLang="en-US">
              <a:latin typeface="Book Antiqua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sr-Cyrl-CS" altLang="en-US" u="sng">
                <a:latin typeface="Book Antiqua" pitchFamily="18" charset="0"/>
              </a:rPr>
              <a:t>Доња граница </a:t>
            </a:r>
            <a:r>
              <a:rPr lang="en-US" altLang="en-US">
                <a:latin typeface="Book Antiqua" pitchFamily="18" charset="0"/>
              </a:rPr>
              <a:t>: 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 dorsum linguae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sr-Cyrl-CS" altLang="en-US" u="sng">
                <a:latin typeface="Book Antiqua" pitchFamily="18" charset="0"/>
              </a:rPr>
              <a:t>Бочне границе</a:t>
            </a:r>
            <a:r>
              <a:rPr lang="en-US" altLang="en-US">
                <a:latin typeface="Book Antiqua" pitchFamily="18" charset="0"/>
              </a:rPr>
              <a:t>: 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 arcus palatoglossus 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 arcus palatopharyngeus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 fossa tonsilaris i tonsilla palatina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altLang="en-US">
              <a:latin typeface="Book Antiqua" pitchFamily="18" charset="0"/>
            </a:endParaRPr>
          </a:p>
          <a:p>
            <a:pPr>
              <a:lnSpc>
                <a:spcPct val="90000"/>
              </a:lnSpc>
            </a:pPr>
            <a:r>
              <a:rPr lang="sr-Cyrl-CS" altLang="en-US" b="1" i="1" u="sng">
                <a:latin typeface="Book Antiqua" pitchFamily="18" charset="0"/>
              </a:rPr>
              <a:t>Судови и живци </a:t>
            </a:r>
            <a:r>
              <a:rPr lang="en-US" altLang="en-US" b="1" i="1" u="sng">
                <a:latin typeface="Book Antiqua" pitchFamily="18" charset="0"/>
              </a:rPr>
              <a:t>tonsilae palatinae</a:t>
            </a:r>
            <a:r>
              <a:rPr lang="en-US" altLang="en-US">
                <a:latin typeface="Book Antiqua" pitchFamily="18" charset="0"/>
              </a:rPr>
              <a:t>: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 b="1">
                <a:latin typeface="Book Antiqua" pitchFamily="18" charset="0"/>
              </a:rPr>
              <a:t>Артерије</a:t>
            </a:r>
            <a:r>
              <a:rPr lang="en-US" altLang="en-US" b="1">
                <a:latin typeface="Book Antiqua" pitchFamily="18" charset="0"/>
              </a:rPr>
              <a:t>:</a:t>
            </a:r>
            <a:r>
              <a:rPr lang="en-US" altLang="en-US">
                <a:latin typeface="Book Antiqua" pitchFamily="18" charset="0"/>
              </a:rPr>
              <a:t> - a. palatina ascendens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	  - a. linguales (rr. dorsales linguae)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	  - a. pharyngea ascendens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	  - aa. palatinae minores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</a:t>
            </a:r>
            <a:r>
              <a:rPr lang="sr-Cyrl-CS" altLang="en-US" b="1">
                <a:latin typeface="Book Antiqua" pitchFamily="18" charset="0"/>
              </a:rPr>
              <a:t>Вене</a:t>
            </a:r>
            <a:r>
              <a:rPr lang="en-US" altLang="en-US" b="1">
                <a:latin typeface="Book Antiqua" pitchFamily="18" charset="0"/>
              </a:rPr>
              <a:t>:</a:t>
            </a:r>
            <a:r>
              <a:rPr lang="en-US" altLang="en-US">
                <a:latin typeface="Book Antiqua" pitchFamily="18" charset="0"/>
              </a:rPr>
              <a:t>  - vv. pharyngeales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          - plexus pterygoideus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         - v. palatina ext.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</a:t>
            </a:r>
            <a:r>
              <a:rPr lang="sr-Cyrl-CS" altLang="en-US" b="1">
                <a:latin typeface="Book Antiqua" pitchFamily="18" charset="0"/>
              </a:rPr>
              <a:t>Лимфни судови</a:t>
            </a:r>
            <a:r>
              <a:rPr lang="en-US" altLang="en-US" b="1">
                <a:latin typeface="Book Antiqua" pitchFamily="18" charset="0"/>
              </a:rPr>
              <a:t>: </a:t>
            </a:r>
            <a:br>
              <a:rPr lang="en-US" altLang="en-US" b="1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         - n. l. submandibulares 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         - </a:t>
            </a:r>
            <a:r>
              <a:rPr lang="sr-Cyrl-CS" altLang="en-US">
                <a:latin typeface="Book Antiqua" pitchFamily="18" charset="0"/>
              </a:rPr>
              <a:t>чворови дуж </a:t>
            </a:r>
            <a:r>
              <a:rPr lang="en-US" altLang="en-US">
                <a:latin typeface="Book Antiqua" pitchFamily="18" charset="0"/>
              </a:rPr>
              <a:t>v. jugularis internae</a:t>
            </a:r>
            <a:endParaRPr lang="en-US">
              <a:latin typeface="Book Antiqua" pitchFamily="18" charset="0"/>
            </a:endParaRPr>
          </a:p>
        </p:txBody>
      </p:sp>
      <p:pic>
        <p:nvPicPr>
          <p:cNvPr id="15363" name="Rectangl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00650" y="201613"/>
            <a:ext cx="3810000" cy="6762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3" cstate="print"/>
          <a:srcRect l="7640" t="7539" r="37537" b="37549"/>
          <a:stretch>
            <a:fillRect/>
          </a:stretch>
        </p:blipFill>
        <p:spPr bwMode="auto">
          <a:xfrm>
            <a:off x="4865688" y="1571625"/>
            <a:ext cx="4278312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Rectangle 4"/>
          <p:cNvSpPr>
            <a:spLocks noChangeArrowheads="1"/>
          </p:cNvSpPr>
          <p:nvPr/>
        </p:nvSpPr>
        <p:spPr bwMode="auto">
          <a:xfrm>
            <a:off x="4357688" y="5214938"/>
            <a:ext cx="5500687" cy="108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en-US" b="1">
                <a:latin typeface="Book Antiqua" pitchFamily="18" charset="0"/>
              </a:rPr>
              <a:t>Živci:</a:t>
            </a:r>
            <a:r>
              <a:rPr lang="en-US" altLang="en-US">
                <a:latin typeface="Book Antiqua" pitchFamily="18" charset="0"/>
              </a:rPr>
              <a:t> 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n. glossopharyngeus (rr. tonsilares)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n. lingualis (rr. isthmi faucium)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   nn. pterygopalatini (nn. palatini minores)</a:t>
            </a:r>
            <a:endParaRPr lang="en-US">
              <a:latin typeface="Book Antiqu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spect">
  <a:themeElements>
    <a:clrScheme name="Aspect 1">
      <a:dk1>
        <a:srgbClr val="000000"/>
      </a:dk1>
      <a:lt1>
        <a:srgbClr val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FFFFFF"/>
      </a:accent3>
      <a:accent4>
        <a:srgbClr val="000000"/>
      </a:accent4>
      <a:accent5>
        <a:srgbClr val="F6D3AA"/>
      </a:accent5>
      <a:accent6>
        <a:srgbClr val="56A4B9"/>
      </a:accent6>
      <a:hlink>
        <a:srgbClr val="168BBA"/>
      </a:hlink>
      <a:folHlink>
        <a:srgbClr val="680000"/>
      </a:folHlink>
    </a:clrScheme>
    <a:fontScheme name="Aspec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Aspect 1">
        <a:dk1>
          <a:srgbClr val="000000"/>
        </a:dk1>
        <a:lt1>
          <a:srgbClr val="FFFFFF"/>
        </a:lt1>
        <a:dk2>
          <a:srgbClr val="5A6378"/>
        </a:dk2>
        <a:lt2>
          <a:srgbClr val="D4D4D6"/>
        </a:lt2>
        <a:accent1>
          <a:srgbClr val="F0AD00"/>
        </a:accent1>
        <a:accent2>
          <a:srgbClr val="60B5CC"/>
        </a:accent2>
        <a:accent3>
          <a:srgbClr val="FFFFFF"/>
        </a:accent3>
        <a:accent4>
          <a:srgbClr val="000000"/>
        </a:accent4>
        <a:accent5>
          <a:srgbClr val="F6D3AA"/>
        </a:accent5>
        <a:accent6>
          <a:srgbClr val="56A4B9"/>
        </a:accent6>
        <a:hlink>
          <a:srgbClr val="168BBA"/>
        </a:hlink>
        <a:folHlink>
          <a:srgbClr val="68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Aspect">
  <a:themeElements>
    <a:clrScheme name="1_Aspect 1">
      <a:dk1>
        <a:srgbClr val="000000"/>
      </a:dk1>
      <a:lt1>
        <a:srgbClr val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FFFFFF"/>
      </a:accent3>
      <a:accent4>
        <a:srgbClr val="000000"/>
      </a:accent4>
      <a:accent5>
        <a:srgbClr val="F6D3AA"/>
      </a:accent5>
      <a:accent6>
        <a:srgbClr val="56A4B9"/>
      </a:accent6>
      <a:hlink>
        <a:srgbClr val="168BBA"/>
      </a:hlink>
      <a:folHlink>
        <a:srgbClr val="680000"/>
      </a:folHlink>
    </a:clrScheme>
    <a:fontScheme name="1_Aspec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1_Aspect 1">
        <a:dk1>
          <a:srgbClr val="000000"/>
        </a:dk1>
        <a:lt1>
          <a:srgbClr val="FFFFFF"/>
        </a:lt1>
        <a:dk2>
          <a:srgbClr val="5A6378"/>
        </a:dk2>
        <a:lt2>
          <a:srgbClr val="D4D4D6"/>
        </a:lt2>
        <a:accent1>
          <a:srgbClr val="F0AD00"/>
        </a:accent1>
        <a:accent2>
          <a:srgbClr val="60B5CC"/>
        </a:accent2>
        <a:accent3>
          <a:srgbClr val="FFFFFF"/>
        </a:accent3>
        <a:accent4>
          <a:srgbClr val="000000"/>
        </a:accent4>
        <a:accent5>
          <a:srgbClr val="F6D3AA"/>
        </a:accent5>
        <a:accent6>
          <a:srgbClr val="56A4B9"/>
        </a:accent6>
        <a:hlink>
          <a:srgbClr val="168BBA"/>
        </a:hlink>
        <a:folHlink>
          <a:srgbClr val="68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Aspect">
  <a:themeElements>
    <a:clrScheme name="2_Aspect 1">
      <a:dk1>
        <a:srgbClr val="000000"/>
      </a:dk1>
      <a:lt1>
        <a:srgbClr val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FFFFFF"/>
      </a:accent3>
      <a:accent4>
        <a:srgbClr val="000000"/>
      </a:accent4>
      <a:accent5>
        <a:srgbClr val="F6D3AA"/>
      </a:accent5>
      <a:accent6>
        <a:srgbClr val="56A4B9"/>
      </a:accent6>
      <a:hlink>
        <a:srgbClr val="168BBA"/>
      </a:hlink>
      <a:folHlink>
        <a:srgbClr val="680000"/>
      </a:folHlink>
    </a:clrScheme>
    <a:fontScheme name="2_Aspec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2_Aspect 1">
        <a:dk1>
          <a:srgbClr val="000000"/>
        </a:dk1>
        <a:lt1>
          <a:srgbClr val="FFFFFF"/>
        </a:lt1>
        <a:dk2>
          <a:srgbClr val="5A6378"/>
        </a:dk2>
        <a:lt2>
          <a:srgbClr val="D4D4D6"/>
        </a:lt2>
        <a:accent1>
          <a:srgbClr val="F0AD00"/>
        </a:accent1>
        <a:accent2>
          <a:srgbClr val="60B5CC"/>
        </a:accent2>
        <a:accent3>
          <a:srgbClr val="FFFFFF"/>
        </a:accent3>
        <a:accent4>
          <a:srgbClr val="000000"/>
        </a:accent4>
        <a:accent5>
          <a:srgbClr val="F6D3AA"/>
        </a:accent5>
        <a:accent6>
          <a:srgbClr val="56A4B9"/>
        </a:accent6>
        <a:hlink>
          <a:srgbClr val="168BBA"/>
        </a:hlink>
        <a:folHlink>
          <a:srgbClr val="68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Aspect">
  <a:themeElements>
    <a:clrScheme name="3_Aspect 1">
      <a:dk1>
        <a:srgbClr val="000000"/>
      </a:dk1>
      <a:lt1>
        <a:srgbClr val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FFFFFF"/>
      </a:accent3>
      <a:accent4>
        <a:srgbClr val="000000"/>
      </a:accent4>
      <a:accent5>
        <a:srgbClr val="F6D3AA"/>
      </a:accent5>
      <a:accent6>
        <a:srgbClr val="56A4B9"/>
      </a:accent6>
      <a:hlink>
        <a:srgbClr val="168BBA"/>
      </a:hlink>
      <a:folHlink>
        <a:srgbClr val="680000"/>
      </a:folHlink>
    </a:clrScheme>
    <a:fontScheme name="3_Aspec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3_Aspect 1">
        <a:dk1>
          <a:srgbClr val="000000"/>
        </a:dk1>
        <a:lt1>
          <a:srgbClr val="FFFFFF"/>
        </a:lt1>
        <a:dk2>
          <a:srgbClr val="5A6378"/>
        </a:dk2>
        <a:lt2>
          <a:srgbClr val="D4D4D6"/>
        </a:lt2>
        <a:accent1>
          <a:srgbClr val="F0AD00"/>
        </a:accent1>
        <a:accent2>
          <a:srgbClr val="60B5CC"/>
        </a:accent2>
        <a:accent3>
          <a:srgbClr val="FFFFFF"/>
        </a:accent3>
        <a:accent4>
          <a:srgbClr val="000000"/>
        </a:accent4>
        <a:accent5>
          <a:srgbClr val="F6D3AA"/>
        </a:accent5>
        <a:accent6>
          <a:srgbClr val="56A4B9"/>
        </a:accent6>
        <a:hlink>
          <a:srgbClr val="168BBA"/>
        </a:hlink>
        <a:folHlink>
          <a:srgbClr val="68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Aspect">
  <a:themeElements>
    <a:clrScheme name="4_Aspect 1">
      <a:dk1>
        <a:srgbClr val="000000"/>
      </a:dk1>
      <a:lt1>
        <a:srgbClr val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FFFFFF"/>
      </a:accent3>
      <a:accent4>
        <a:srgbClr val="000000"/>
      </a:accent4>
      <a:accent5>
        <a:srgbClr val="F6D3AA"/>
      </a:accent5>
      <a:accent6>
        <a:srgbClr val="56A4B9"/>
      </a:accent6>
      <a:hlink>
        <a:srgbClr val="168BBA"/>
      </a:hlink>
      <a:folHlink>
        <a:srgbClr val="680000"/>
      </a:folHlink>
    </a:clrScheme>
    <a:fontScheme name="4_Aspec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4_Aspect 1">
        <a:dk1>
          <a:srgbClr val="000000"/>
        </a:dk1>
        <a:lt1>
          <a:srgbClr val="FFFFFF"/>
        </a:lt1>
        <a:dk2>
          <a:srgbClr val="5A6378"/>
        </a:dk2>
        <a:lt2>
          <a:srgbClr val="D4D4D6"/>
        </a:lt2>
        <a:accent1>
          <a:srgbClr val="F0AD00"/>
        </a:accent1>
        <a:accent2>
          <a:srgbClr val="60B5CC"/>
        </a:accent2>
        <a:accent3>
          <a:srgbClr val="FFFFFF"/>
        </a:accent3>
        <a:accent4>
          <a:srgbClr val="000000"/>
        </a:accent4>
        <a:accent5>
          <a:srgbClr val="F6D3AA"/>
        </a:accent5>
        <a:accent6>
          <a:srgbClr val="56A4B9"/>
        </a:accent6>
        <a:hlink>
          <a:srgbClr val="168BBA"/>
        </a:hlink>
        <a:folHlink>
          <a:srgbClr val="68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52</TotalTime>
  <Pages>0</Pages>
  <Words>162</Words>
  <Characters>0</Characters>
  <Application>Microsoft Office PowerPoint</Application>
  <DocSecurity>0</DocSecurity>
  <PresentationFormat>On-screen Show (4:3)</PresentationFormat>
  <Lines>0</Lines>
  <Paragraphs>76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20</vt:i4>
      </vt:variant>
    </vt:vector>
  </HeadingPairs>
  <TitlesOfParts>
    <vt:vector size="30" baseType="lpstr">
      <vt:lpstr>Arial</vt:lpstr>
      <vt:lpstr>Book Antiqua</vt:lpstr>
      <vt:lpstr>Verdana</vt:lpstr>
      <vt:lpstr>Wingdings</vt:lpstr>
      <vt:lpstr>Wingdings 2</vt:lpstr>
      <vt:lpstr>Aspect</vt:lpstr>
      <vt:lpstr>1_Aspect</vt:lpstr>
      <vt:lpstr>2_Aspect</vt:lpstr>
      <vt:lpstr>3_Aspect</vt:lpstr>
      <vt:lpstr>4_Aspect</vt:lpstr>
      <vt:lpstr>ЖДРЕЛО (PHARYNX)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Vista</dc:creator>
  <cp:lastModifiedBy>Win10</cp:lastModifiedBy>
  <cp:revision>46</cp:revision>
  <dcterms:created xsi:type="dcterms:W3CDTF">2010-03-28T12:56:21Z</dcterms:created>
  <dcterms:modified xsi:type="dcterms:W3CDTF">2020-09-30T08:39:40Z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1033-9.1.0.4746</vt:lpwstr>
  </property>
</Properties>
</file>